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91" r:id="rId6"/>
    <p:sldId id="292" r:id="rId7"/>
    <p:sldId id="314" r:id="rId8"/>
    <p:sldId id="293" r:id="rId9"/>
    <p:sldId id="295" r:id="rId10"/>
    <p:sldId id="311" r:id="rId11"/>
    <p:sldId id="309" r:id="rId12"/>
    <p:sldId id="310" r:id="rId13"/>
    <p:sldId id="259" r:id="rId14"/>
    <p:sldId id="260" r:id="rId15"/>
    <p:sldId id="261" r:id="rId16"/>
    <p:sldId id="262" r:id="rId17"/>
    <p:sldId id="263" r:id="rId18"/>
    <p:sldId id="308" r:id="rId19"/>
    <p:sldId id="312" r:id="rId20"/>
    <p:sldId id="31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F8582-1A12-48D1-8E8C-29E4C75F574B}" v="1" dt="2023-09-17T09:26:42.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70" autoAdjust="0"/>
  </p:normalViewPr>
  <p:slideViewPr>
    <p:cSldViewPr snapToGrid="0">
      <p:cViewPr varScale="1">
        <p:scale>
          <a:sx n="63" d="100"/>
          <a:sy n="63" d="100"/>
        </p:scale>
        <p:origin x="4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A2CF8582-1A12-48D1-8E8C-29E4C75F574B}"/>
    <pc:docChg chg="undo custSel addSld delSld modSld">
      <pc:chgData name="Pascalle Cup" userId="abbe84a0-611b-406e-b251-e8b4b71c069a" providerId="ADAL" clId="{A2CF8582-1A12-48D1-8E8C-29E4C75F574B}" dt="2023-09-17T09:26:54.424" v="341" actId="1076"/>
      <pc:docMkLst>
        <pc:docMk/>
      </pc:docMkLst>
      <pc:sldChg chg="del">
        <pc:chgData name="Pascalle Cup" userId="abbe84a0-611b-406e-b251-e8b4b71c069a" providerId="ADAL" clId="{A2CF8582-1A12-48D1-8E8C-29E4C75F574B}" dt="2023-09-17T08:53:30.155" v="7" actId="47"/>
        <pc:sldMkLst>
          <pc:docMk/>
          <pc:sldMk cId="0" sldId="256"/>
        </pc:sldMkLst>
      </pc:sldChg>
      <pc:sldChg chg="del">
        <pc:chgData name="Pascalle Cup" userId="abbe84a0-611b-406e-b251-e8b4b71c069a" providerId="ADAL" clId="{A2CF8582-1A12-48D1-8E8C-29E4C75F574B}" dt="2023-09-17T08:53:31.472" v="8" actId="47"/>
        <pc:sldMkLst>
          <pc:docMk/>
          <pc:sldMk cId="0" sldId="257"/>
        </pc:sldMkLst>
      </pc:sldChg>
      <pc:sldChg chg="del">
        <pc:chgData name="Pascalle Cup" userId="abbe84a0-611b-406e-b251-e8b4b71c069a" providerId="ADAL" clId="{A2CF8582-1A12-48D1-8E8C-29E4C75F574B}" dt="2023-09-17T08:53:34.081" v="9" actId="47"/>
        <pc:sldMkLst>
          <pc:docMk/>
          <pc:sldMk cId="0" sldId="258"/>
        </pc:sldMkLst>
      </pc:sldChg>
      <pc:sldChg chg="modSp mod">
        <pc:chgData name="Pascalle Cup" userId="abbe84a0-611b-406e-b251-e8b4b71c069a" providerId="ADAL" clId="{A2CF8582-1A12-48D1-8E8C-29E4C75F574B}" dt="2023-09-17T09:04:30.607" v="198" actId="207"/>
        <pc:sldMkLst>
          <pc:docMk/>
          <pc:sldMk cId="0" sldId="259"/>
        </pc:sldMkLst>
        <pc:spChg chg="mod">
          <ac:chgData name="Pascalle Cup" userId="abbe84a0-611b-406e-b251-e8b4b71c069a" providerId="ADAL" clId="{A2CF8582-1A12-48D1-8E8C-29E4C75F574B}" dt="2023-09-17T09:04:30.607" v="198" actId="207"/>
          <ac:spMkLst>
            <pc:docMk/>
            <pc:sldMk cId="0" sldId="259"/>
            <ac:spMk id="10" creationId="{00000000-0000-0000-0000-000000000000}"/>
          </ac:spMkLst>
        </pc:spChg>
        <pc:spChg chg="mod">
          <ac:chgData name="Pascalle Cup" userId="abbe84a0-611b-406e-b251-e8b4b71c069a" providerId="ADAL" clId="{A2CF8582-1A12-48D1-8E8C-29E4C75F574B}" dt="2023-09-17T08:53:43.367" v="11" actId="403"/>
          <ac:spMkLst>
            <pc:docMk/>
            <pc:sldMk cId="0" sldId="259"/>
            <ac:spMk id="11" creationId="{00000000-0000-0000-0000-000000000000}"/>
          </ac:spMkLst>
        </pc:spChg>
      </pc:sldChg>
      <pc:sldChg chg="modSp mod">
        <pc:chgData name="Pascalle Cup" userId="abbe84a0-611b-406e-b251-e8b4b71c069a" providerId="ADAL" clId="{A2CF8582-1A12-48D1-8E8C-29E4C75F574B}" dt="2023-09-17T09:04:41.230" v="199" actId="207"/>
        <pc:sldMkLst>
          <pc:docMk/>
          <pc:sldMk cId="0" sldId="260"/>
        </pc:sldMkLst>
        <pc:spChg chg="mod">
          <ac:chgData name="Pascalle Cup" userId="abbe84a0-611b-406e-b251-e8b4b71c069a" providerId="ADAL" clId="{A2CF8582-1A12-48D1-8E8C-29E4C75F574B}" dt="2023-09-17T09:04:41.230" v="199" actId="207"/>
          <ac:spMkLst>
            <pc:docMk/>
            <pc:sldMk cId="0" sldId="260"/>
            <ac:spMk id="6" creationId="{00000000-0000-0000-0000-000000000000}"/>
          </ac:spMkLst>
        </pc:spChg>
        <pc:spChg chg="mod">
          <ac:chgData name="Pascalle Cup" userId="abbe84a0-611b-406e-b251-e8b4b71c069a" providerId="ADAL" clId="{A2CF8582-1A12-48D1-8E8C-29E4C75F574B}" dt="2023-09-17T08:53:55.034" v="12" actId="1076"/>
          <ac:spMkLst>
            <pc:docMk/>
            <pc:sldMk cId="0" sldId="260"/>
            <ac:spMk id="7" creationId="{00000000-0000-0000-0000-000000000000}"/>
          </ac:spMkLst>
        </pc:spChg>
      </pc:sldChg>
      <pc:sldChg chg="modSp mod">
        <pc:chgData name="Pascalle Cup" userId="abbe84a0-611b-406e-b251-e8b4b71c069a" providerId="ADAL" clId="{A2CF8582-1A12-48D1-8E8C-29E4C75F574B}" dt="2023-09-17T09:04:52.382" v="200" actId="207"/>
        <pc:sldMkLst>
          <pc:docMk/>
          <pc:sldMk cId="0" sldId="262"/>
        </pc:sldMkLst>
        <pc:spChg chg="mod">
          <ac:chgData name="Pascalle Cup" userId="abbe84a0-611b-406e-b251-e8b4b71c069a" providerId="ADAL" clId="{A2CF8582-1A12-48D1-8E8C-29E4C75F574B}" dt="2023-09-17T09:04:52.382" v="200" actId="207"/>
          <ac:spMkLst>
            <pc:docMk/>
            <pc:sldMk cId="0" sldId="262"/>
            <ac:spMk id="3" creationId="{00000000-0000-0000-0000-000000000000}"/>
          </ac:spMkLst>
        </pc:spChg>
        <pc:spChg chg="mod">
          <ac:chgData name="Pascalle Cup" userId="abbe84a0-611b-406e-b251-e8b4b71c069a" providerId="ADAL" clId="{A2CF8582-1A12-48D1-8E8C-29E4C75F574B}" dt="2023-09-17T09:04:52.382" v="200" actId="207"/>
          <ac:spMkLst>
            <pc:docMk/>
            <pc:sldMk cId="0" sldId="262"/>
            <ac:spMk id="4" creationId="{00000000-0000-0000-0000-000000000000}"/>
          </ac:spMkLst>
        </pc:spChg>
        <pc:spChg chg="mod">
          <ac:chgData name="Pascalle Cup" userId="abbe84a0-611b-406e-b251-e8b4b71c069a" providerId="ADAL" clId="{A2CF8582-1A12-48D1-8E8C-29E4C75F574B}" dt="2023-09-17T09:04:52.382" v="200" actId="207"/>
          <ac:spMkLst>
            <pc:docMk/>
            <pc:sldMk cId="0" sldId="262"/>
            <ac:spMk id="5" creationId="{00000000-0000-0000-0000-000000000000}"/>
          </ac:spMkLst>
        </pc:spChg>
        <pc:spChg chg="mod">
          <ac:chgData name="Pascalle Cup" userId="abbe84a0-611b-406e-b251-e8b4b71c069a" providerId="ADAL" clId="{A2CF8582-1A12-48D1-8E8C-29E4C75F574B}" dt="2023-09-17T08:54:10.003" v="13" actId="14100"/>
          <ac:spMkLst>
            <pc:docMk/>
            <pc:sldMk cId="0" sldId="262"/>
            <ac:spMk id="7" creationId="{00000000-0000-0000-0000-000000000000}"/>
          </ac:spMkLst>
        </pc:spChg>
        <pc:spChg chg="mod">
          <ac:chgData name="Pascalle Cup" userId="abbe84a0-611b-406e-b251-e8b4b71c069a" providerId="ADAL" clId="{A2CF8582-1A12-48D1-8E8C-29E4C75F574B}" dt="2023-09-17T08:54:21.257" v="17" actId="403"/>
          <ac:spMkLst>
            <pc:docMk/>
            <pc:sldMk cId="0" sldId="262"/>
            <ac:spMk id="9" creationId="{00000000-0000-0000-0000-000000000000}"/>
          </ac:spMkLst>
        </pc:spChg>
        <pc:grpChg chg="mod">
          <ac:chgData name="Pascalle Cup" userId="abbe84a0-611b-406e-b251-e8b4b71c069a" providerId="ADAL" clId="{A2CF8582-1A12-48D1-8E8C-29E4C75F574B}" dt="2023-09-17T09:04:52.382" v="200" actId="207"/>
          <ac:grpSpMkLst>
            <pc:docMk/>
            <pc:sldMk cId="0" sldId="262"/>
            <ac:grpSpMk id="2" creationId="{00000000-0000-0000-0000-000000000000}"/>
          </ac:grpSpMkLst>
        </pc:grpChg>
      </pc:sldChg>
      <pc:sldChg chg="modSp mod">
        <pc:chgData name="Pascalle Cup" userId="abbe84a0-611b-406e-b251-e8b4b71c069a" providerId="ADAL" clId="{A2CF8582-1A12-48D1-8E8C-29E4C75F574B}" dt="2023-09-17T09:05:03.886" v="203" actId="403"/>
        <pc:sldMkLst>
          <pc:docMk/>
          <pc:sldMk cId="0" sldId="263"/>
        </pc:sldMkLst>
        <pc:spChg chg="mod">
          <ac:chgData name="Pascalle Cup" userId="abbe84a0-611b-406e-b251-e8b4b71c069a" providerId="ADAL" clId="{A2CF8582-1A12-48D1-8E8C-29E4C75F574B}" dt="2023-09-17T09:05:03.886" v="203" actId="403"/>
          <ac:spMkLst>
            <pc:docMk/>
            <pc:sldMk cId="0" sldId="263"/>
            <ac:spMk id="3" creationId="{00000000-0000-0000-0000-000000000000}"/>
          </ac:spMkLst>
        </pc:spChg>
        <pc:spChg chg="mod">
          <ac:chgData name="Pascalle Cup" userId="abbe84a0-611b-406e-b251-e8b4b71c069a" providerId="ADAL" clId="{A2CF8582-1A12-48D1-8E8C-29E4C75F574B}" dt="2023-09-17T09:04:58.537" v="201" actId="207"/>
          <ac:spMkLst>
            <pc:docMk/>
            <pc:sldMk cId="0" sldId="263"/>
            <ac:spMk id="4" creationId="{00000000-0000-0000-0000-000000000000}"/>
          </ac:spMkLst>
        </pc:spChg>
      </pc:sldChg>
      <pc:sldChg chg="modSp del mod">
        <pc:chgData name="Pascalle Cup" userId="abbe84a0-611b-406e-b251-e8b4b71c069a" providerId="ADAL" clId="{A2CF8582-1A12-48D1-8E8C-29E4C75F574B}" dt="2023-09-17T09:05:20.613" v="205" actId="47"/>
        <pc:sldMkLst>
          <pc:docMk/>
          <pc:sldMk cId="0" sldId="264"/>
        </pc:sldMkLst>
        <pc:picChg chg="mod">
          <ac:chgData name="Pascalle Cup" userId="abbe84a0-611b-406e-b251-e8b4b71c069a" providerId="ADAL" clId="{A2CF8582-1A12-48D1-8E8C-29E4C75F574B}" dt="2023-09-17T09:05:15.639" v="204" actId="1076"/>
          <ac:picMkLst>
            <pc:docMk/>
            <pc:sldMk cId="0" sldId="264"/>
            <ac:picMk id="12" creationId="{00000000-0000-0000-0000-000000000000}"/>
          </ac:picMkLst>
        </pc:picChg>
      </pc:sldChg>
      <pc:sldChg chg="modSp mod">
        <pc:chgData name="Pascalle Cup" userId="abbe84a0-611b-406e-b251-e8b4b71c069a" providerId="ADAL" clId="{A2CF8582-1A12-48D1-8E8C-29E4C75F574B}" dt="2023-09-17T09:04:00.172" v="192" actId="207"/>
        <pc:sldMkLst>
          <pc:docMk/>
          <pc:sldMk cId="4084983129" sldId="291"/>
        </pc:sldMkLst>
        <pc:spChg chg="mod">
          <ac:chgData name="Pascalle Cup" userId="abbe84a0-611b-406e-b251-e8b4b71c069a" providerId="ADAL" clId="{A2CF8582-1A12-48D1-8E8C-29E4C75F574B}" dt="2023-09-17T09:04:00.172" v="192" actId="207"/>
          <ac:spMkLst>
            <pc:docMk/>
            <pc:sldMk cId="4084983129" sldId="291"/>
            <ac:spMk id="4" creationId="{7E256807-68E5-45A0-8DD0-5696A7E4E94A}"/>
          </ac:spMkLst>
        </pc:spChg>
        <pc:spChg chg="mod">
          <ac:chgData name="Pascalle Cup" userId="abbe84a0-611b-406e-b251-e8b4b71c069a" providerId="ADAL" clId="{A2CF8582-1A12-48D1-8E8C-29E4C75F574B}" dt="2023-09-17T08:52:05.869" v="3" actId="20577"/>
          <ac:spMkLst>
            <pc:docMk/>
            <pc:sldMk cId="4084983129" sldId="291"/>
            <ac:spMk id="13" creationId="{BC3B0B6C-7490-49B6-9060-444D61A2630D}"/>
          </ac:spMkLst>
        </pc:spChg>
      </pc:sldChg>
      <pc:sldChg chg="modNotesTx">
        <pc:chgData name="Pascalle Cup" userId="abbe84a0-611b-406e-b251-e8b4b71c069a" providerId="ADAL" clId="{A2CF8582-1A12-48D1-8E8C-29E4C75F574B}" dt="2023-09-17T09:26:20.961" v="336" actId="313"/>
        <pc:sldMkLst>
          <pc:docMk/>
          <pc:sldMk cId="1686301641" sldId="292"/>
        </pc:sldMkLst>
      </pc:sldChg>
      <pc:sldChg chg="addSp delSp modSp mod">
        <pc:chgData name="Pascalle Cup" userId="abbe84a0-611b-406e-b251-e8b4b71c069a" providerId="ADAL" clId="{A2CF8582-1A12-48D1-8E8C-29E4C75F574B}" dt="2023-09-17T09:04:09.189" v="194" actId="207"/>
        <pc:sldMkLst>
          <pc:docMk/>
          <pc:sldMk cId="3422074487" sldId="293"/>
        </pc:sldMkLst>
        <pc:spChg chg="mod">
          <ac:chgData name="Pascalle Cup" userId="abbe84a0-611b-406e-b251-e8b4b71c069a" providerId="ADAL" clId="{A2CF8582-1A12-48D1-8E8C-29E4C75F574B}" dt="2023-09-17T09:04:09.189" v="194" actId="207"/>
          <ac:spMkLst>
            <pc:docMk/>
            <pc:sldMk cId="3422074487" sldId="293"/>
            <ac:spMk id="2" creationId="{00000000-0000-0000-0000-000000000000}"/>
          </ac:spMkLst>
        </pc:spChg>
        <pc:spChg chg="add del">
          <ac:chgData name="Pascalle Cup" userId="abbe84a0-611b-406e-b251-e8b4b71c069a" providerId="ADAL" clId="{A2CF8582-1A12-48D1-8E8C-29E4C75F574B}" dt="2023-09-17T09:02:21.416" v="181" actId="22"/>
          <ac:spMkLst>
            <pc:docMk/>
            <pc:sldMk cId="3422074487" sldId="293"/>
            <ac:spMk id="4" creationId="{FAC94C75-53B7-00D7-AAA6-9AC7DCFC0BF6}"/>
          </ac:spMkLst>
        </pc:spChg>
        <pc:spChg chg="mod">
          <ac:chgData name="Pascalle Cup" userId="abbe84a0-611b-406e-b251-e8b4b71c069a" providerId="ADAL" clId="{A2CF8582-1A12-48D1-8E8C-29E4C75F574B}" dt="2023-09-17T09:02:26.426" v="183" actId="5793"/>
          <ac:spMkLst>
            <pc:docMk/>
            <pc:sldMk cId="3422074487" sldId="293"/>
            <ac:spMk id="6" creationId="{A529F45E-08C3-FD93-97C4-14212FEC5941}"/>
          </ac:spMkLst>
        </pc:spChg>
        <pc:picChg chg="mod">
          <ac:chgData name="Pascalle Cup" userId="abbe84a0-611b-406e-b251-e8b4b71c069a" providerId="ADAL" clId="{A2CF8582-1A12-48D1-8E8C-29E4C75F574B}" dt="2023-09-17T09:02:32.886" v="184" actId="1076"/>
          <ac:picMkLst>
            <pc:docMk/>
            <pc:sldMk cId="3422074487" sldId="293"/>
            <ac:picMk id="5" creationId="{2EE162D0-A17B-4978-A698-A2E97FCBA0A9}"/>
          </ac:picMkLst>
        </pc:picChg>
      </pc:sldChg>
      <pc:sldChg chg="modSp del mod">
        <pc:chgData name="Pascalle Cup" userId="abbe84a0-611b-406e-b251-e8b4b71c069a" providerId="ADAL" clId="{A2CF8582-1A12-48D1-8E8C-29E4C75F574B}" dt="2023-09-17T09:02:55.982" v="188" actId="47"/>
        <pc:sldMkLst>
          <pc:docMk/>
          <pc:sldMk cId="3159435643" sldId="307"/>
        </pc:sldMkLst>
        <pc:graphicFrameChg chg="mod modGraphic">
          <ac:chgData name="Pascalle Cup" userId="abbe84a0-611b-406e-b251-e8b4b71c069a" providerId="ADAL" clId="{A2CF8582-1A12-48D1-8E8C-29E4C75F574B}" dt="2023-09-17T09:02:45.018" v="187" actId="14100"/>
          <ac:graphicFrameMkLst>
            <pc:docMk/>
            <pc:sldMk cId="3159435643" sldId="307"/>
            <ac:graphicFrameMk id="2" creationId="{FC443A11-4909-FAD1-F276-9D456FB15691}"/>
          </ac:graphicFrameMkLst>
        </pc:graphicFrameChg>
      </pc:sldChg>
      <pc:sldChg chg="modSp mod modNotesTx">
        <pc:chgData name="Pascalle Cup" userId="abbe84a0-611b-406e-b251-e8b4b71c069a" providerId="ADAL" clId="{A2CF8582-1A12-48D1-8E8C-29E4C75F574B}" dt="2023-09-17T08:59:10.051" v="177" actId="20577"/>
        <pc:sldMkLst>
          <pc:docMk/>
          <pc:sldMk cId="1823581371" sldId="308"/>
        </pc:sldMkLst>
        <pc:spChg chg="mod">
          <ac:chgData name="Pascalle Cup" userId="abbe84a0-611b-406e-b251-e8b4b71c069a" providerId="ADAL" clId="{A2CF8582-1A12-48D1-8E8C-29E4C75F574B}" dt="2023-09-17T08:58:08.388" v="70" actId="313"/>
          <ac:spMkLst>
            <pc:docMk/>
            <pc:sldMk cId="1823581371" sldId="308"/>
            <ac:spMk id="8" creationId="{D0CDA07E-4529-4BD5-8EA0-677AC63CAACD}"/>
          </ac:spMkLst>
        </pc:spChg>
      </pc:sldChg>
      <pc:sldChg chg="add">
        <pc:chgData name="Pascalle Cup" userId="abbe84a0-611b-406e-b251-e8b4b71c069a" providerId="ADAL" clId="{A2CF8582-1A12-48D1-8E8C-29E4C75F574B}" dt="2023-09-17T08:53:05.477" v="6"/>
        <pc:sldMkLst>
          <pc:docMk/>
          <pc:sldMk cId="1911707943" sldId="309"/>
        </pc:sldMkLst>
      </pc:sldChg>
      <pc:sldChg chg="del">
        <pc:chgData name="Pascalle Cup" userId="abbe84a0-611b-406e-b251-e8b4b71c069a" providerId="ADAL" clId="{A2CF8582-1A12-48D1-8E8C-29E4C75F574B}" dt="2023-09-17T08:52:18.870" v="4" actId="47"/>
        <pc:sldMkLst>
          <pc:docMk/>
          <pc:sldMk cId="3386968688" sldId="309"/>
        </pc:sldMkLst>
      </pc:sldChg>
      <pc:sldChg chg="modSp add mod">
        <pc:chgData name="Pascalle Cup" userId="abbe84a0-611b-406e-b251-e8b4b71c069a" providerId="ADAL" clId="{A2CF8582-1A12-48D1-8E8C-29E4C75F574B}" dt="2023-09-17T09:04:21.407" v="196" actId="207"/>
        <pc:sldMkLst>
          <pc:docMk/>
          <pc:sldMk cId="4089470607" sldId="310"/>
        </pc:sldMkLst>
        <pc:spChg chg="mod">
          <ac:chgData name="Pascalle Cup" userId="abbe84a0-611b-406e-b251-e8b4b71c069a" providerId="ADAL" clId="{A2CF8582-1A12-48D1-8E8C-29E4C75F574B}" dt="2023-09-17T09:04:21.407" v="196" actId="207"/>
          <ac:spMkLst>
            <pc:docMk/>
            <pc:sldMk cId="4089470607" sldId="310"/>
            <ac:spMk id="3" creationId="{C40E37D6-6DE9-4AD3-5A04-2E3B2F205C8E}"/>
          </ac:spMkLst>
        </pc:spChg>
      </pc:sldChg>
      <pc:sldChg chg="modSp add mod">
        <pc:chgData name="Pascalle Cup" userId="abbe84a0-611b-406e-b251-e8b4b71c069a" providerId="ADAL" clId="{A2CF8582-1A12-48D1-8E8C-29E4C75F574B}" dt="2023-09-17T09:03:53.635" v="191" actId="207"/>
        <pc:sldMkLst>
          <pc:docMk/>
          <pc:sldMk cId="3159435643" sldId="311"/>
        </pc:sldMkLst>
        <pc:graphicFrameChg chg="modGraphic">
          <ac:chgData name="Pascalle Cup" userId="abbe84a0-611b-406e-b251-e8b4b71c069a" providerId="ADAL" clId="{A2CF8582-1A12-48D1-8E8C-29E4C75F574B}" dt="2023-09-17T09:03:53.635" v="191" actId="207"/>
          <ac:graphicFrameMkLst>
            <pc:docMk/>
            <pc:sldMk cId="3159435643" sldId="311"/>
            <ac:graphicFrameMk id="2" creationId="{FC443A11-4909-FAD1-F276-9D456FB15691}"/>
          </ac:graphicFrameMkLst>
        </pc:graphicFrameChg>
      </pc:sldChg>
      <pc:sldChg chg="addSp delSp modSp new mod setBg addAnim">
        <pc:chgData name="Pascalle Cup" userId="abbe84a0-611b-406e-b251-e8b4b71c069a" providerId="ADAL" clId="{A2CF8582-1A12-48D1-8E8C-29E4C75F574B}" dt="2023-09-17T09:06:26.181" v="245"/>
        <pc:sldMkLst>
          <pc:docMk/>
          <pc:sldMk cId="21885499" sldId="312"/>
        </pc:sldMkLst>
        <pc:spChg chg="mod">
          <ac:chgData name="Pascalle Cup" userId="abbe84a0-611b-406e-b251-e8b4b71c069a" providerId="ADAL" clId="{A2CF8582-1A12-48D1-8E8C-29E4C75F574B}" dt="2023-09-17T09:06:26.174" v="244" actId="26606"/>
          <ac:spMkLst>
            <pc:docMk/>
            <pc:sldMk cId="21885499" sldId="312"/>
            <ac:spMk id="2" creationId="{18C30542-8264-24EA-50F1-9D938451503A}"/>
          </ac:spMkLst>
        </pc:spChg>
        <pc:spChg chg="del mod">
          <ac:chgData name="Pascalle Cup" userId="abbe84a0-611b-406e-b251-e8b4b71c069a" providerId="ADAL" clId="{A2CF8582-1A12-48D1-8E8C-29E4C75F574B}" dt="2023-09-17T09:05:55.370" v="242" actId="478"/>
          <ac:spMkLst>
            <pc:docMk/>
            <pc:sldMk cId="21885499" sldId="312"/>
            <ac:spMk id="3" creationId="{B926F48F-C15D-6C52-8B99-CB249080653B}"/>
          </ac:spMkLst>
        </pc:spChg>
        <pc:spChg chg="add del mod">
          <ac:chgData name="Pascalle Cup" userId="abbe84a0-611b-406e-b251-e8b4b71c069a" providerId="ADAL" clId="{A2CF8582-1A12-48D1-8E8C-29E4C75F574B}" dt="2023-09-17T09:05:58.306" v="243" actId="478"/>
          <ac:spMkLst>
            <pc:docMk/>
            <pc:sldMk cId="21885499" sldId="312"/>
            <ac:spMk id="5" creationId="{54DA6FE4-2523-E551-305C-F2CE184F73C7}"/>
          </ac:spMkLst>
        </pc:spChg>
        <pc:spChg chg="add">
          <ac:chgData name="Pascalle Cup" userId="abbe84a0-611b-406e-b251-e8b4b71c069a" providerId="ADAL" clId="{A2CF8582-1A12-48D1-8E8C-29E4C75F574B}" dt="2023-09-17T09:06:26.174" v="244" actId="26606"/>
          <ac:spMkLst>
            <pc:docMk/>
            <pc:sldMk cId="21885499" sldId="312"/>
            <ac:spMk id="8" creationId="{C8320351-9FA2-4A26-885B-BB8F3E4902D2}"/>
          </ac:spMkLst>
        </pc:spChg>
        <pc:spChg chg="add">
          <ac:chgData name="Pascalle Cup" userId="abbe84a0-611b-406e-b251-e8b4b71c069a" providerId="ADAL" clId="{A2CF8582-1A12-48D1-8E8C-29E4C75F574B}" dt="2023-09-17T09:06:26.174" v="244" actId="26606"/>
          <ac:spMkLst>
            <pc:docMk/>
            <pc:sldMk cId="21885499" sldId="312"/>
            <ac:spMk id="10" creationId="{68CD2EFB-78C2-4C6E-A6B9-4ED12FAD5B99}"/>
          </ac:spMkLst>
        </pc:spChg>
        <pc:picChg chg="add">
          <ac:chgData name="Pascalle Cup" userId="abbe84a0-611b-406e-b251-e8b4b71c069a" providerId="ADAL" clId="{A2CF8582-1A12-48D1-8E8C-29E4C75F574B}" dt="2023-09-17T09:06:26.174" v="244" actId="26606"/>
          <ac:picMkLst>
            <pc:docMk/>
            <pc:sldMk cId="21885499" sldId="312"/>
            <ac:picMk id="4" creationId="{67CCDCF9-08C9-689C-8104-4499F5FE0CEA}"/>
          </ac:picMkLst>
        </pc:picChg>
      </pc:sldChg>
      <pc:sldChg chg="modSp new mod">
        <pc:chgData name="Pascalle Cup" userId="abbe84a0-611b-406e-b251-e8b4b71c069a" providerId="ADAL" clId="{A2CF8582-1A12-48D1-8E8C-29E4C75F574B}" dt="2023-09-17T09:07:23.353" v="288" actId="113"/>
        <pc:sldMkLst>
          <pc:docMk/>
          <pc:sldMk cId="2532284883" sldId="313"/>
        </pc:sldMkLst>
        <pc:spChg chg="mod">
          <ac:chgData name="Pascalle Cup" userId="abbe84a0-611b-406e-b251-e8b4b71c069a" providerId="ADAL" clId="{A2CF8582-1A12-48D1-8E8C-29E4C75F574B}" dt="2023-09-17T09:07:23.353" v="288" actId="113"/>
          <ac:spMkLst>
            <pc:docMk/>
            <pc:sldMk cId="2532284883" sldId="313"/>
            <ac:spMk id="2" creationId="{D7CFD0B0-A1DC-0C29-331C-6591E725068B}"/>
          </ac:spMkLst>
        </pc:spChg>
      </pc:sldChg>
      <pc:sldChg chg="addSp modSp new mod setBg">
        <pc:chgData name="Pascalle Cup" userId="abbe84a0-611b-406e-b251-e8b4b71c069a" providerId="ADAL" clId="{A2CF8582-1A12-48D1-8E8C-29E4C75F574B}" dt="2023-09-17T09:26:54.424" v="341" actId="1076"/>
        <pc:sldMkLst>
          <pc:docMk/>
          <pc:sldMk cId="2233134075" sldId="314"/>
        </pc:sldMkLst>
        <pc:picChg chg="add mod">
          <ac:chgData name="Pascalle Cup" userId="abbe84a0-611b-406e-b251-e8b4b71c069a" providerId="ADAL" clId="{A2CF8582-1A12-48D1-8E8C-29E4C75F574B}" dt="2023-09-17T09:26:54.424" v="341" actId="1076"/>
          <ac:picMkLst>
            <pc:docMk/>
            <pc:sldMk cId="2233134075" sldId="314"/>
            <ac:picMk id="2" creationId="{904A9E3A-0944-BA31-F7D2-1782324320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F32A5-B898-4D48-A717-7DA61A2E45A1}" type="datetimeFigureOut">
              <a:rPr lang="nl-NL" smtClean="0"/>
              <a:t>17-9-2023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1871D-28F1-4FB4-844E-A36194E313BA}" type="slidenum">
              <a:rPr lang="nl-NL" smtClean="0"/>
              <a:t>‹nr.›</a:t>
            </a:fld>
            <a:endParaRPr lang="nl-NL"/>
          </a:p>
        </p:txBody>
      </p:sp>
    </p:spTree>
    <p:extLst>
      <p:ext uri="{BB962C8B-B14F-4D97-AF65-F5344CB8AC3E}">
        <p14:creationId xmlns:p14="http://schemas.microsoft.com/office/powerpoint/2010/main" val="415086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Herhalen van vorige les. Wat weten de leerlingen nog? Whiteboard aangemaakt in kanaal Stad en wijk.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2</a:t>
            </a:fld>
            <a:endParaRPr lang="nl-NL"/>
          </a:p>
        </p:txBody>
      </p:sp>
    </p:spTree>
    <p:extLst>
      <p:ext uri="{BB962C8B-B14F-4D97-AF65-F5344CB8AC3E}">
        <p14:creationId xmlns:p14="http://schemas.microsoft.com/office/powerpoint/2010/main" val="125076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B61871D-28F1-4FB4-844E-A36194E313BA}" type="slidenum">
              <a:rPr lang="nl-NL" smtClean="0"/>
              <a:t>3</a:t>
            </a:fld>
            <a:endParaRPr lang="nl-NL"/>
          </a:p>
        </p:txBody>
      </p:sp>
    </p:spTree>
    <p:extLst>
      <p:ext uri="{BB962C8B-B14F-4D97-AF65-F5344CB8AC3E}">
        <p14:creationId xmlns:p14="http://schemas.microsoft.com/office/powerpoint/2010/main" val="370218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4</a:t>
            </a:fld>
            <a:endParaRPr lang="nl-NL"/>
          </a:p>
        </p:txBody>
      </p:sp>
    </p:spTree>
    <p:extLst>
      <p:ext uri="{BB962C8B-B14F-4D97-AF65-F5344CB8AC3E}">
        <p14:creationId xmlns:p14="http://schemas.microsoft.com/office/powerpoint/2010/main" val="280776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Data uit </a:t>
            </a:r>
            <a:r>
              <a:rPr lang="nl-NL" dirty="0" err="1"/>
              <a:t>Leefbaromter</a:t>
            </a:r>
            <a:r>
              <a:rPr lang="nl-NL" dirty="0"/>
              <a:t> of Lemonmeter komen onder het kopje ‘Beschrijving van de wijk’. </a:t>
            </a:r>
          </a:p>
        </p:txBody>
      </p:sp>
      <p:sp>
        <p:nvSpPr>
          <p:cNvPr id="4" name="Tijdelijke aanduiding voor dianummer 3"/>
          <p:cNvSpPr>
            <a:spLocks noGrp="1"/>
          </p:cNvSpPr>
          <p:nvPr>
            <p:ph type="sldNum" sz="quarter" idx="5"/>
          </p:nvPr>
        </p:nvSpPr>
        <p:spPr/>
        <p:txBody>
          <a:bodyPr/>
          <a:lstStyle/>
          <a:p>
            <a:fld id="{6B61871D-28F1-4FB4-844E-A36194E313BA}" type="slidenum">
              <a:rPr lang="nl-NL" smtClean="0"/>
              <a:t>14</a:t>
            </a:fld>
            <a:endParaRPr lang="nl-NL"/>
          </a:p>
        </p:txBody>
      </p:sp>
    </p:spTree>
    <p:extLst>
      <p:ext uri="{BB962C8B-B14F-4D97-AF65-F5344CB8AC3E}">
        <p14:creationId xmlns:p14="http://schemas.microsoft.com/office/powerpoint/2010/main" val="367669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61871D-28F1-4FB4-844E-A36194E313BA}" type="slidenum">
              <a:rPr lang="nl-NL" smtClean="0"/>
              <a:t>16</a:t>
            </a:fld>
            <a:endParaRPr lang="nl-NL"/>
          </a:p>
        </p:txBody>
      </p:sp>
    </p:spTree>
    <p:extLst>
      <p:ext uri="{BB962C8B-B14F-4D97-AF65-F5344CB8AC3E}">
        <p14:creationId xmlns:p14="http://schemas.microsoft.com/office/powerpoint/2010/main" val="3399741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17-9-2023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2753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17-9-2023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8688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17-9-2023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29788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17-9-2023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625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17-9-2023</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90664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F7D0DF-6525-4DBA-86C1-2BE34BA5B55D}" type="datetimeFigureOut">
              <a:rPr lang="nl-NL" smtClean="0"/>
              <a:t>17-9-2023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8836C8-8E5A-4E03-B704-DFA40452F201}" type="slidenum">
              <a:rPr lang="nl-NL" smtClean="0"/>
              <a:t>‹nr.›</a:t>
            </a:fld>
            <a:endParaRPr lang="nl-NL"/>
          </a:p>
        </p:txBody>
      </p:sp>
    </p:spTree>
    <p:extLst>
      <p:ext uri="{BB962C8B-B14F-4D97-AF65-F5344CB8AC3E}">
        <p14:creationId xmlns:p14="http://schemas.microsoft.com/office/powerpoint/2010/main" val="355739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8D4D1-00C4-4E8E-99A5-8D1DF5379DBE}" type="datetimeFigureOut">
              <a:rPr lang="nl-NL" smtClean="0"/>
              <a:t>17-9-2023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713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9E8D4D1-00C4-4E8E-99A5-8D1DF5379DBE}" type="datetimeFigureOut">
              <a:rPr lang="nl-NL" smtClean="0"/>
              <a:t>17-9-2023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4937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9E8D4D1-00C4-4E8E-99A5-8D1DF5379DBE}" type="datetimeFigureOut">
              <a:rPr lang="nl-NL" smtClean="0"/>
              <a:t>17-9-2023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6912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9E8D4D1-00C4-4E8E-99A5-8D1DF5379DBE}" type="datetimeFigureOut">
              <a:rPr lang="nl-NL" smtClean="0"/>
              <a:t>17-9-2023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78049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8D4D1-00C4-4E8E-99A5-8D1DF5379DBE}" type="datetimeFigureOut">
              <a:rPr lang="nl-NL" smtClean="0"/>
              <a:t>17-9-2023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22110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17-9-2023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045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17-9-2023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11706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17-9-2023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85556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17-9-2023</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5675333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hyperlink" Target="http://www.buurtmonitor.nl/" TargetMode="External"/><Relationship Id="rId10" Type="http://schemas.openxmlformats.org/officeDocument/2006/relationships/image" Target="../media/image19.png"/><Relationship Id="rId4" Type="http://schemas.openxmlformats.org/officeDocument/2006/relationships/hyperlink" Target="http://www.leefbarometer.nl/"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leefbarometer.nl/" TargetMode="External"/><Relationship Id="rId7"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hyperlink" Target="http://www.buurtmonitor.nl/"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chemeClr val="accent6"/>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err="1">
                <a:ln>
                  <a:noFill/>
                </a:ln>
                <a:solidFill>
                  <a:schemeClr val="accent6"/>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a:ln>
                  <a:noFill/>
                </a:ln>
                <a:solidFill>
                  <a:schemeClr val="accent6"/>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a:ln>
                <a:noFill/>
              </a:ln>
              <a:solidFill>
                <a:schemeClr val="accent6"/>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43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a:cs typeface="Arial"/>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Objectief onderzoek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Objectief onderzoek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Deskresearch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Fieldresearch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lang="nl-NL"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07609126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a:solidFill>
                            <a:schemeClr val="bg2"/>
                          </a:solidFill>
                        </a:rPr>
                        <a:t>Week 2</a:t>
                      </a:r>
                      <a:endParaRPr lang="nl-NL" sz="1200" b="0" kern="1200">
                        <a:solidFill>
                          <a:schemeClr val="bg2"/>
                        </a:solidFill>
                        <a:latin typeface="+mn-lt"/>
                        <a:ea typeface="+mn-ea"/>
                        <a:cs typeface="+mn-cs"/>
                      </a:endParaRPr>
                    </a:p>
                  </a:txBody>
                  <a:tcPr anchor="ctr"/>
                </a:tc>
                <a:tc>
                  <a:txBody>
                    <a:bodyPr/>
                    <a:lstStyle/>
                    <a:p>
                      <a:pPr algn="ctr"/>
                      <a:r>
                        <a:rPr lang="nl-NL" sz="1200" b="0" kern="1200">
                          <a:solidFill>
                            <a:schemeClr val="bg2"/>
                          </a:solidFill>
                        </a:rPr>
                        <a:t>Week 3</a:t>
                      </a:r>
                      <a:endParaRPr lang="nl-NL" sz="1200" b="0" kern="1200">
                        <a:solidFill>
                          <a:schemeClr val="bg2"/>
                        </a:solidFill>
                        <a:latin typeface="+mn-lt"/>
                        <a:ea typeface="+mn-ea"/>
                        <a:cs typeface="+mn-cs"/>
                      </a:endParaRPr>
                    </a:p>
                  </a:txBody>
                  <a:tcPr anchor="ctr"/>
                </a:tc>
                <a:tc>
                  <a:txBody>
                    <a:bodyPr/>
                    <a:lstStyle/>
                    <a:p>
                      <a:pPr algn="ctr"/>
                      <a:r>
                        <a:rPr lang="nl-NL" sz="1200" b="0" kern="1200">
                          <a:solidFill>
                            <a:schemeClr val="tx1"/>
                          </a:solidFill>
                        </a:rPr>
                        <a:t>Week 4</a:t>
                      </a:r>
                      <a:endParaRPr lang="nl-NL" sz="1200" b="0"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3 van </a:t>
            </a:r>
            <a:r>
              <a:rPr lang="nl-NL" sz="1800" dirty="0">
                <a:solidFill>
                  <a:srgbClr val="000644"/>
                </a:solidFill>
                <a:latin typeface="Arial" panose="020B0604020202020204" pitchFamily="34" charset="0"/>
                <a:cs typeface="Arial" panose="020B0604020202020204" pitchFamily="34" charset="0"/>
              </a:rPr>
              <a:t>dinsdag 18 september </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9231" y="2706666"/>
            <a:ext cx="4341956" cy="1992577"/>
            <a:chOff x="-161290" y="232410"/>
            <a:chExt cx="12611100" cy="5787390"/>
          </a:xfrm>
        </p:grpSpPr>
        <p:sp>
          <p:nvSpPr>
            <p:cNvPr id="3" name="Freeform 3"/>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blipFill>
              <a:blip r:embed="rId2"/>
              <a:stretch>
                <a:fillRect l="1327" t="-38807" r="-1327" b="-30642"/>
              </a:stretch>
            </a:blipFill>
          </p:spPr>
          <p:txBody>
            <a:bodyPr/>
            <a:lstStyle/>
            <a:p>
              <a:endParaRPr lang="nl-NL"/>
            </a:p>
          </p:txBody>
        </p:sp>
      </p:grpSp>
      <p:pic>
        <p:nvPicPr>
          <p:cNvPr id="4" name="Picture 4"/>
          <p:cNvPicPr>
            <a:picLocks noChangeAspect="1"/>
          </p:cNvPicPr>
          <p:nvPr/>
        </p:nvPicPr>
        <p:blipFill>
          <a:blip r:embed="rId3"/>
          <a:srcRect/>
          <a:stretch>
            <a:fillRect/>
          </a:stretch>
        </p:blipFill>
        <p:spPr>
          <a:xfrm>
            <a:off x="6957783" y="3429000"/>
            <a:ext cx="4235486" cy="1051828"/>
          </a:xfrm>
          <a:prstGeom prst="rect">
            <a:avLst/>
          </a:prstGeom>
        </p:spPr>
      </p:pic>
      <p:grpSp>
        <p:nvGrpSpPr>
          <p:cNvPr id="5" name="Group 5"/>
          <p:cNvGrpSpPr/>
          <p:nvPr/>
        </p:nvGrpSpPr>
        <p:grpSpPr>
          <a:xfrm>
            <a:off x="239561" y="220286"/>
            <a:ext cx="12125433" cy="2079639"/>
            <a:chOff x="0" y="-9525"/>
            <a:chExt cx="24250866" cy="4159278"/>
          </a:xfrm>
        </p:grpSpPr>
        <p:sp>
          <p:nvSpPr>
            <p:cNvPr id="6" name="TextBox 6"/>
            <p:cNvSpPr txBox="1"/>
            <p:nvPr/>
          </p:nvSpPr>
          <p:spPr>
            <a:xfrm>
              <a:off x="0" y="-9525"/>
              <a:ext cx="23904878" cy="1179810"/>
            </a:xfrm>
            <a:prstGeom prst="rect">
              <a:avLst/>
            </a:prstGeom>
          </p:spPr>
          <p:txBody>
            <a:bodyPr lIns="0" tIns="0" rIns="0" bIns="0" rtlCol="0" anchor="t">
              <a:spAutoFit/>
            </a:bodyPr>
            <a:lstStyle/>
            <a:p>
              <a:pPr>
                <a:lnSpc>
                  <a:spcPts val="4620"/>
                </a:lnSpc>
                <a:spcBef>
                  <a:spcPct val="0"/>
                </a:spcBef>
              </a:pPr>
              <a:r>
                <a:rPr lang="en-US" sz="3850" dirty="0">
                  <a:solidFill>
                    <a:schemeClr val="accent6"/>
                  </a:solidFill>
                  <a:latin typeface="Rubik One"/>
                </a:rPr>
                <a:t>VERZAMELEN VAN OBJECTIEVE DATA OVER LEEFBAARHEID</a:t>
              </a:r>
            </a:p>
          </p:txBody>
        </p:sp>
        <p:sp>
          <p:nvSpPr>
            <p:cNvPr id="7" name="TextBox 7"/>
            <p:cNvSpPr txBox="1"/>
            <p:nvPr/>
          </p:nvSpPr>
          <p:spPr>
            <a:xfrm>
              <a:off x="345988" y="3578827"/>
              <a:ext cx="23904878" cy="570926"/>
            </a:xfrm>
            <a:prstGeom prst="rect">
              <a:avLst/>
            </a:prstGeom>
          </p:spPr>
          <p:txBody>
            <a:bodyPr lIns="0" tIns="0" rIns="0" bIns="0" rtlCol="0" anchor="t">
              <a:spAutoFit/>
            </a:bodyPr>
            <a:lstStyle/>
            <a:p>
              <a:pPr>
                <a:lnSpc>
                  <a:spcPts val="2426"/>
                </a:lnSpc>
                <a:spcBef>
                  <a:spcPct val="0"/>
                </a:spcBef>
              </a:pPr>
              <a:r>
                <a:rPr lang="en-US" sz="1866" dirty="0" err="1">
                  <a:solidFill>
                    <a:srgbClr val="404040"/>
                  </a:solidFill>
                  <a:latin typeface="Now"/>
                </a:rPr>
                <a:t>Bronnen</a:t>
              </a:r>
              <a:r>
                <a:rPr lang="en-US" sz="1866" dirty="0">
                  <a:solidFill>
                    <a:srgbClr val="404040"/>
                  </a:solidFill>
                  <a:latin typeface="Now"/>
                </a:rPr>
                <a:t> die de </a:t>
              </a:r>
              <a:r>
                <a:rPr lang="en-US" sz="1866" dirty="0" err="1">
                  <a:solidFill>
                    <a:srgbClr val="404040"/>
                  </a:solidFill>
                  <a:latin typeface="Now"/>
                </a:rPr>
                <a:t>leefbaarheid</a:t>
              </a:r>
              <a:r>
                <a:rPr lang="en-US" sz="1866" dirty="0">
                  <a:solidFill>
                    <a:srgbClr val="404040"/>
                  </a:solidFill>
                  <a:latin typeface="Now"/>
                </a:rPr>
                <a:t> in </a:t>
              </a:r>
              <a:r>
                <a:rPr lang="en-US" sz="1866" dirty="0" err="1">
                  <a:solidFill>
                    <a:srgbClr val="404040"/>
                  </a:solidFill>
                  <a:latin typeface="Now"/>
                </a:rPr>
                <a:t>wijken</a:t>
              </a:r>
              <a:r>
                <a:rPr lang="en-US" sz="1866" dirty="0">
                  <a:solidFill>
                    <a:srgbClr val="404040"/>
                  </a:solidFill>
                  <a:latin typeface="Now"/>
                </a:rPr>
                <a:t>/</a:t>
              </a:r>
              <a:r>
                <a:rPr lang="en-US" sz="1866" dirty="0" err="1">
                  <a:solidFill>
                    <a:srgbClr val="404040"/>
                  </a:solidFill>
                  <a:latin typeface="Now"/>
                </a:rPr>
                <a:t>buurten</a:t>
              </a:r>
              <a:r>
                <a:rPr lang="en-US" sz="1866" dirty="0">
                  <a:solidFill>
                    <a:srgbClr val="404040"/>
                  </a:solidFill>
                  <a:latin typeface="Now"/>
                </a:rPr>
                <a:t> </a:t>
              </a:r>
              <a:r>
                <a:rPr lang="en-US" sz="1866" dirty="0" err="1">
                  <a:solidFill>
                    <a:srgbClr val="404040"/>
                  </a:solidFill>
                  <a:latin typeface="Now"/>
                </a:rPr>
                <a:t>meten</a:t>
              </a:r>
              <a:endParaRPr lang="en-US" sz="1866" dirty="0">
                <a:solidFill>
                  <a:srgbClr val="404040"/>
                </a:solidFill>
                <a:latin typeface="Now"/>
              </a:endParaRPr>
            </a:p>
          </p:txBody>
        </p:sp>
      </p:grpSp>
      <p:grpSp>
        <p:nvGrpSpPr>
          <p:cNvPr id="8" name="Group 8"/>
          <p:cNvGrpSpPr/>
          <p:nvPr/>
        </p:nvGrpSpPr>
        <p:grpSpPr>
          <a:xfrm>
            <a:off x="889520" y="5060339"/>
            <a:ext cx="4681381" cy="746285"/>
            <a:chOff x="0" y="-38100"/>
            <a:chExt cx="9362762" cy="1492570"/>
          </a:xfrm>
        </p:grpSpPr>
        <p:sp>
          <p:nvSpPr>
            <p:cNvPr id="9" name="TextBox 9"/>
            <p:cNvSpPr txBox="1"/>
            <p:nvPr/>
          </p:nvSpPr>
          <p:spPr>
            <a:xfrm>
              <a:off x="0" y="-38100"/>
              <a:ext cx="9362762" cy="856004"/>
            </a:xfrm>
            <a:prstGeom prst="rect">
              <a:avLst/>
            </a:prstGeom>
          </p:spPr>
          <p:txBody>
            <a:bodyPr lIns="0" tIns="0" rIns="0" bIns="0" rtlCol="0" anchor="t">
              <a:spAutoFit/>
            </a:bodyPr>
            <a:lstStyle/>
            <a:p>
              <a:pPr algn="ctr">
                <a:lnSpc>
                  <a:spcPts val="3640"/>
                </a:lnSpc>
              </a:pPr>
              <a:r>
                <a:rPr lang="en-US" sz="2800">
                  <a:solidFill>
                    <a:srgbClr val="404040"/>
                  </a:solidFill>
                  <a:latin typeface="Rubik One"/>
                </a:rPr>
                <a:t>LEEFBAAROMETER</a:t>
              </a:r>
            </a:p>
          </p:txBody>
        </p:sp>
        <p:sp>
          <p:nvSpPr>
            <p:cNvPr id="10" name="TextBox 10"/>
            <p:cNvSpPr txBox="1"/>
            <p:nvPr/>
          </p:nvSpPr>
          <p:spPr>
            <a:xfrm>
              <a:off x="0" y="1031148"/>
              <a:ext cx="9362762" cy="423322"/>
            </a:xfrm>
            <a:prstGeom prst="rect">
              <a:avLst/>
            </a:prstGeom>
          </p:spPr>
          <p:txBody>
            <a:bodyPr lIns="0" tIns="0" rIns="0" bIns="0" rtlCol="0" anchor="t">
              <a:spAutoFit/>
            </a:bodyPr>
            <a:lstStyle/>
            <a:p>
              <a:pPr algn="ctr">
                <a:lnSpc>
                  <a:spcPts val="1843"/>
                </a:lnSpc>
                <a:spcBef>
                  <a:spcPct val="0"/>
                </a:spcBef>
              </a:pPr>
              <a:r>
                <a:rPr lang="en-US" sz="1317">
                  <a:solidFill>
                    <a:srgbClr val="404040"/>
                  </a:solidFill>
                  <a:latin typeface="Now"/>
                </a:rPr>
                <a:t>https://leefbaarometer.nl/kaart/#kaart</a:t>
              </a:r>
            </a:p>
          </p:txBody>
        </p:sp>
      </p:grpSp>
      <p:grpSp>
        <p:nvGrpSpPr>
          <p:cNvPr id="11" name="Group 11"/>
          <p:cNvGrpSpPr/>
          <p:nvPr/>
        </p:nvGrpSpPr>
        <p:grpSpPr>
          <a:xfrm>
            <a:off x="6957783" y="5060339"/>
            <a:ext cx="4235486" cy="779498"/>
            <a:chOff x="0" y="-38100"/>
            <a:chExt cx="8470972" cy="1558997"/>
          </a:xfrm>
        </p:grpSpPr>
        <p:sp>
          <p:nvSpPr>
            <p:cNvPr id="12" name="TextBox 12"/>
            <p:cNvSpPr txBox="1"/>
            <p:nvPr/>
          </p:nvSpPr>
          <p:spPr>
            <a:xfrm>
              <a:off x="0" y="-38100"/>
              <a:ext cx="8470972" cy="856005"/>
            </a:xfrm>
            <a:prstGeom prst="rect">
              <a:avLst/>
            </a:prstGeom>
          </p:spPr>
          <p:txBody>
            <a:bodyPr lIns="0" tIns="0" rIns="0" bIns="0" rtlCol="0" anchor="t">
              <a:spAutoFit/>
            </a:bodyPr>
            <a:lstStyle/>
            <a:p>
              <a:pPr algn="ctr">
                <a:lnSpc>
                  <a:spcPts val="3640"/>
                </a:lnSpc>
              </a:pPr>
              <a:r>
                <a:rPr lang="en-US" sz="2800">
                  <a:solidFill>
                    <a:srgbClr val="404040"/>
                  </a:solidFill>
                  <a:latin typeface="Rubik One"/>
                </a:rPr>
                <a:t>LEMON ONDERZOEK</a:t>
              </a:r>
            </a:p>
          </p:txBody>
        </p:sp>
        <p:sp>
          <p:nvSpPr>
            <p:cNvPr id="13" name="TextBox 13"/>
            <p:cNvSpPr txBox="1"/>
            <p:nvPr/>
          </p:nvSpPr>
          <p:spPr>
            <a:xfrm>
              <a:off x="0" y="1031147"/>
              <a:ext cx="8470972" cy="489750"/>
            </a:xfrm>
            <a:prstGeom prst="rect">
              <a:avLst/>
            </a:prstGeom>
          </p:spPr>
          <p:txBody>
            <a:bodyPr lIns="0" tIns="0" rIns="0" bIns="0" rtlCol="0" anchor="t">
              <a:spAutoFit/>
            </a:bodyPr>
            <a:lstStyle/>
            <a:p>
              <a:pPr algn="ctr">
                <a:lnSpc>
                  <a:spcPts val="2053"/>
                </a:lnSpc>
                <a:spcBef>
                  <a:spcPct val="0"/>
                </a:spcBef>
              </a:pPr>
              <a:r>
                <a:rPr lang="en-US" sz="1467">
                  <a:solidFill>
                    <a:srgbClr val="404040"/>
                  </a:solidFill>
                  <a:latin typeface="Now"/>
                </a:rPr>
                <a:t>https://www.lemontilburg.nl/lemon-2021/</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422650"/>
            <a:ext cx="12192000" cy="1538883"/>
          </a:xfrm>
          <a:prstGeom prst="rect">
            <a:avLst/>
          </a:prstGeom>
        </p:spPr>
        <p:txBody>
          <a:bodyPr lIns="0" tIns="0" rIns="0" bIns="0" rtlCol="0" anchor="t">
            <a:spAutoFit/>
          </a:bodyPr>
          <a:lstStyle/>
          <a:p>
            <a:pPr algn="ctr">
              <a:lnSpc>
                <a:spcPts val="2400"/>
              </a:lnSpc>
              <a:spcBef>
                <a:spcPct val="0"/>
              </a:spcBef>
            </a:pPr>
            <a:r>
              <a:rPr lang="en-US" sz="2000" dirty="0">
                <a:solidFill>
                  <a:srgbClr val="000000"/>
                </a:solidFill>
                <a:latin typeface="Rubik One"/>
              </a:rPr>
              <a:t>DE LEEFBAAROMETER GEEFT INFORMATIE OVER DE LEEFBAARHEID IN ALLE BUURTEN EN WIJKEN, WAARBIJ LEEFBAARHEID IS GEDEFINIEERD ALS DE MATE WAARIN DE LEEFOMGEVING AANSLUIT BIJ DE VOORWAARDEN EN BEHOEFTEN DIE ER DOOR DE MENS AAN WORDEN GESTELD. HET GEEFT DE </a:t>
            </a:r>
            <a:r>
              <a:rPr lang="en-US" sz="2000" dirty="0">
                <a:solidFill>
                  <a:srgbClr val="A359A0"/>
                </a:solidFill>
                <a:latin typeface="Rubik One"/>
              </a:rPr>
              <a:t>SITUATIE IN DE WIJK</a:t>
            </a:r>
            <a:r>
              <a:rPr lang="en-US" sz="2000" dirty="0">
                <a:solidFill>
                  <a:srgbClr val="000000"/>
                </a:solidFill>
                <a:latin typeface="Rubik One"/>
              </a:rPr>
              <a:t> WEER, MAAR OOK </a:t>
            </a:r>
            <a:r>
              <a:rPr lang="en-US" sz="2000" dirty="0">
                <a:solidFill>
                  <a:srgbClr val="516953"/>
                </a:solidFill>
                <a:latin typeface="Rubik One"/>
              </a:rPr>
              <a:t>ONTWIKKELINGEN</a:t>
            </a:r>
            <a:r>
              <a:rPr lang="en-US" sz="2000" dirty="0">
                <a:solidFill>
                  <a:srgbClr val="000000"/>
                </a:solidFill>
                <a:latin typeface="Rubik One"/>
              </a:rPr>
              <a:t> EN </a:t>
            </a:r>
            <a:r>
              <a:rPr lang="en-US" sz="2000" dirty="0">
                <a:solidFill>
                  <a:srgbClr val="ED5F1E"/>
                </a:solidFill>
                <a:latin typeface="Rubik One"/>
              </a:rPr>
              <a:t>ACHTERGRONDEN</a:t>
            </a:r>
            <a:r>
              <a:rPr lang="en-US" sz="2000" dirty="0">
                <a:solidFill>
                  <a:srgbClr val="000000"/>
                </a:solidFill>
                <a:latin typeface="Rubik One"/>
              </a:rPr>
              <a:t> VAN DE BUURT.</a:t>
            </a:r>
          </a:p>
        </p:txBody>
      </p:sp>
      <p:sp>
        <p:nvSpPr>
          <p:cNvPr id="3" name="TextBox 3"/>
          <p:cNvSpPr txBox="1"/>
          <p:nvPr/>
        </p:nvSpPr>
        <p:spPr>
          <a:xfrm>
            <a:off x="348812" y="679450"/>
            <a:ext cx="9678023" cy="1179810"/>
          </a:xfrm>
          <a:prstGeom prst="rect">
            <a:avLst/>
          </a:prstGeom>
        </p:spPr>
        <p:txBody>
          <a:bodyPr lIns="0" tIns="0" rIns="0" bIns="0" rtlCol="0" anchor="t">
            <a:spAutoFit/>
          </a:bodyPr>
          <a:lstStyle/>
          <a:p>
            <a:pPr>
              <a:lnSpc>
                <a:spcPts val="4620"/>
              </a:lnSpc>
              <a:spcBef>
                <a:spcPct val="0"/>
              </a:spcBef>
            </a:pPr>
            <a:r>
              <a:rPr lang="en-US" sz="3850">
                <a:solidFill>
                  <a:srgbClr val="404040"/>
                </a:solidFill>
                <a:latin typeface="Rubik One"/>
              </a:rPr>
              <a:t>MAAR WAT GEEFT DE LEEFBAAROMETER WEER?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6812" y="144474"/>
            <a:ext cx="5477561" cy="1443576"/>
            <a:chOff x="0" y="0"/>
            <a:chExt cx="5544404" cy="1461193"/>
          </a:xfrm>
          <a:solidFill>
            <a:schemeClr val="accent6">
              <a:lumMod val="40000"/>
              <a:lumOff val="60000"/>
            </a:schemeClr>
          </a:solidFill>
        </p:grpSpPr>
        <p:sp>
          <p:nvSpPr>
            <p:cNvPr id="3" name="Freeform 3"/>
            <p:cNvSpPr/>
            <p:nvPr/>
          </p:nvSpPr>
          <p:spPr>
            <a:xfrm>
              <a:off x="33020" y="27940"/>
              <a:ext cx="5515194" cy="1430713"/>
            </a:xfrm>
            <a:custGeom>
              <a:avLst/>
              <a:gdLst/>
              <a:ahLst/>
              <a:cxnLst/>
              <a:rect l="l" t="t" r="r" b="b"/>
              <a:pathLst>
                <a:path w="5515194" h="1430713">
                  <a:moveTo>
                    <a:pt x="30956" y="1382453"/>
                  </a:moveTo>
                  <a:cubicBezTo>
                    <a:pt x="30956" y="1400233"/>
                    <a:pt x="44044" y="1404043"/>
                    <a:pt x="100759" y="1407853"/>
                  </a:cubicBezTo>
                  <a:cubicBezTo>
                    <a:pt x="140024" y="1410393"/>
                    <a:pt x="179289" y="1412933"/>
                    <a:pt x="218553" y="1414203"/>
                  </a:cubicBezTo>
                  <a:cubicBezTo>
                    <a:pt x="436690" y="1415473"/>
                    <a:pt x="654826" y="1416743"/>
                    <a:pt x="872963" y="1416743"/>
                  </a:cubicBezTo>
                  <a:cubicBezTo>
                    <a:pt x="999482" y="1418013"/>
                    <a:pt x="1121639" y="1421823"/>
                    <a:pt x="1248158" y="1419283"/>
                  </a:cubicBezTo>
                  <a:cubicBezTo>
                    <a:pt x="1383403" y="1416743"/>
                    <a:pt x="1523010" y="1418013"/>
                    <a:pt x="1658255" y="1419283"/>
                  </a:cubicBezTo>
                  <a:cubicBezTo>
                    <a:pt x="1819676" y="1420553"/>
                    <a:pt x="2522076" y="1420553"/>
                    <a:pt x="2683497" y="1420553"/>
                  </a:cubicBezTo>
                  <a:cubicBezTo>
                    <a:pt x="2818742" y="1421823"/>
                    <a:pt x="2953987" y="1420553"/>
                    <a:pt x="3089231" y="1421823"/>
                  </a:cubicBezTo>
                  <a:cubicBezTo>
                    <a:pt x="3189574" y="1421823"/>
                    <a:pt x="3289917" y="1424363"/>
                    <a:pt x="3390260" y="1423093"/>
                  </a:cubicBezTo>
                  <a:cubicBezTo>
                    <a:pt x="3599671" y="1423093"/>
                    <a:pt x="3809083" y="1420553"/>
                    <a:pt x="4018494" y="1421823"/>
                  </a:cubicBezTo>
                  <a:cubicBezTo>
                    <a:pt x="4336973" y="1423093"/>
                    <a:pt x="4655453" y="1426903"/>
                    <a:pt x="4973932" y="1429443"/>
                  </a:cubicBezTo>
                  <a:cubicBezTo>
                    <a:pt x="5078638" y="1430713"/>
                    <a:pt x="5183343" y="1429443"/>
                    <a:pt x="5288049" y="1428173"/>
                  </a:cubicBezTo>
                  <a:cubicBezTo>
                    <a:pt x="5379666" y="1426903"/>
                    <a:pt x="5479635" y="1428173"/>
                    <a:pt x="5491065" y="1425633"/>
                  </a:cubicBezTo>
                  <a:cubicBezTo>
                    <a:pt x="5492335" y="1410393"/>
                    <a:pt x="5492335" y="1384993"/>
                    <a:pt x="5492335" y="1368483"/>
                  </a:cubicBezTo>
                  <a:cubicBezTo>
                    <a:pt x="5494874" y="1331712"/>
                    <a:pt x="5497415" y="614638"/>
                    <a:pt x="5499954" y="578519"/>
                  </a:cubicBezTo>
                  <a:cubicBezTo>
                    <a:pt x="5501224" y="564709"/>
                    <a:pt x="5501224" y="550898"/>
                    <a:pt x="5501224" y="538150"/>
                  </a:cubicBezTo>
                  <a:cubicBezTo>
                    <a:pt x="5502494" y="502031"/>
                    <a:pt x="5503765" y="465912"/>
                    <a:pt x="5505035" y="428730"/>
                  </a:cubicBezTo>
                  <a:cubicBezTo>
                    <a:pt x="5507574" y="338432"/>
                    <a:pt x="5503765" y="248134"/>
                    <a:pt x="5507574" y="157836"/>
                  </a:cubicBezTo>
                  <a:cubicBezTo>
                    <a:pt x="5511385" y="120654"/>
                    <a:pt x="5515194" y="69662"/>
                    <a:pt x="5503765" y="32481"/>
                  </a:cubicBezTo>
                  <a:cubicBezTo>
                    <a:pt x="5505035" y="19050"/>
                    <a:pt x="5498685" y="7620"/>
                    <a:pt x="5484715" y="0"/>
                  </a:cubicBezTo>
                  <a:lnTo>
                    <a:pt x="0" y="5080"/>
                  </a:lnTo>
                  <a:lnTo>
                    <a:pt x="30956" y="1382452"/>
                  </a:lnTo>
                  <a:close/>
                </a:path>
              </a:pathLst>
            </a:custGeom>
            <a:grpFill/>
          </p:spPr>
          <p:txBody>
            <a:bodyPr/>
            <a:lstStyle/>
            <a:p>
              <a:endParaRPr lang="nl-NL"/>
            </a:p>
          </p:txBody>
        </p:sp>
        <p:sp>
          <p:nvSpPr>
            <p:cNvPr id="4" name="Freeform 4"/>
            <p:cNvSpPr/>
            <p:nvPr/>
          </p:nvSpPr>
          <p:spPr>
            <a:xfrm>
              <a:off x="15240" y="16510"/>
              <a:ext cx="5477095" cy="1395152"/>
            </a:xfrm>
            <a:custGeom>
              <a:avLst/>
              <a:gdLst/>
              <a:ahLst/>
              <a:cxnLst/>
              <a:rect l="l" t="t" r="r" b="b"/>
              <a:pathLst>
                <a:path w="5477095" h="1395152">
                  <a:moveTo>
                    <a:pt x="5460585" y="1395152"/>
                  </a:moveTo>
                  <a:lnTo>
                    <a:pt x="15240" y="1387532"/>
                  </a:lnTo>
                  <a:lnTo>
                    <a:pt x="0" y="11430"/>
                  </a:lnTo>
                  <a:lnTo>
                    <a:pt x="5477095" y="0"/>
                  </a:lnTo>
                  <a:close/>
                </a:path>
              </a:pathLst>
            </a:custGeom>
            <a:grpFill/>
          </p:spPr>
          <p:txBody>
            <a:bodyPr/>
            <a:lstStyle/>
            <a:p>
              <a:endParaRPr lang="nl-NL"/>
            </a:p>
          </p:txBody>
        </p:sp>
        <p:sp>
          <p:nvSpPr>
            <p:cNvPr id="5" name="Freeform 5"/>
            <p:cNvSpPr/>
            <p:nvPr/>
          </p:nvSpPr>
          <p:spPr>
            <a:xfrm>
              <a:off x="0" y="-2540"/>
              <a:ext cx="5511385" cy="1442143"/>
            </a:xfrm>
            <a:custGeom>
              <a:avLst/>
              <a:gdLst/>
              <a:ahLst/>
              <a:cxnLst/>
              <a:rect l="l" t="t" r="r" b="b"/>
              <a:pathLst>
                <a:path w="5511385" h="1442143">
                  <a:moveTo>
                    <a:pt x="0" y="15240"/>
                  </a:moveTo>
                  <a:cubicBezTo>
                    <a:pt x="13970" y="16510"/>
                    <a:pt x="26670" y="17780"/>
                    <a:pt x="39370" y="17780"/>
                  </a:cubicBezTo>
                  <a:cubicBezTo>
                    <a:pt x="107603" y="19050"/>
                    <a:pt x="478435" y="24130"/>
                    <a:pt x="591866" y="26670"/>
                  </a:cubicBezTo>
                  <a:cubicBezTo>
                    <a:pt x="700935" y="29210"/>
                    <a:pt x="810003" y="29210"/>
                    <a:pt x="919071" y="22860"/>
                  </a:cubicBezTo>
                  <a:cubicBezTo>
                    <a:pt x="1028140" y="16510"/>
                    <a:pt x="1137208" y="17780"/>
                    <a:pt x="1246276" y="19050"/>
                  </a:cubicBezTo>
                  <a:cubicBezTo>
                    <a:pt x="1337894" y="20320"/>
                    <a:pt x="2502743" y="19050"/>
                    <a:pt x="2611812" y="15240"/>
                  </a:cubicBezTo>
                  <a:cubicBezTo>
                    <a:pt x="2720880" y="11430"/>
                    <a:pt x="2834311" y="12700"/>
                    <a:pt x="2947742" y="11430"/>
                  </a:cubicBezTo>
                  <a:cubicBezTo>
                    <a:pt x="3100438" y="10160"/>
                    <a:pt x="3676319" y="7620"/>
                    <a:pt x="3815926" y="7620"/>
                  </a:cubicBezTo>
                  <a:cubicBezTo>
                    <a:pt x="4099504" y="8890"/>
                    <a:pt x="4378719" y="12700"/>
                    <a:pt x="4662296" y="12700"/>
                  </a:cubicBezTo>
                  <a:cubicBezTo>
                    <a:pt x="4849894" y="12700"/>
                    <a:pt x="5033129" y="11430"/>
                    <a:pt x="5220726" y="3810"/>
                  </a:cubicBezTo>
                  <a:cubicBezTo>
                    <a:pt x="5321069" y="0"/>
                    <a:pt x="5425775" y="2540"/>
                    <a:pt x="5480905" y="3810"/>
                  </a:cubicBezTo>
                  <a:cubicBezTo>
                    <a:pt x="5493605" y="3810"/>
                    <a:pt x="5497414" y="10160"/>
                    <a:pt x="5498685" y="24130"/>
                  </a:cubicBezTo>
                  <a:cubicBezTo>
                    <a:pt x="5498685" y="27940"/>
                    <a:pt x="5498685" y="33020"/>
                    <a:pt x="5499955" y="36830"/>
                  </a:cubicBezTo>
                  <a:cubicBezTo>
                    <a:pt x="5511385" y="77833"/>
                    <a:pt x="5507575" y="128825"/>
                    <a:pt x="5507575" y="166007"/>
                  </a:cubicBezTo>
                  <a:cubicBezTo>
                    <a:pt x="5507575" y="201064"/>
                    <a:pt x="5506305" y="297736"/>
                    <a:pt x="5506305" y="310484"/>
                  </a:cubicBezTo>
                  <a:cubicBezTo>
                    <a:pt x="5506305" y="352977"/>
                    <a:pt x="5506305" y="394408"/>
                    <a:pt x="5505035" y="436901"/>
                  </a:cubicBezTo>
                  <a:cubicBezTo>
                    <a:pt x="5503764" y="473021"/>
                    <a:pt x="5501225" y="573942"/>
                    <a:pt x="5499955" y="586690"/>
                  </a:cubicBezTo>
                  <a:cubicBezTo>
                    <a:pt x="5497414" y="622809"/>
                    <a:pt x="5491064" y="1402772"/>
                    <a:pt x="5489794" y="1419282"/>
                  </a:cubicBezTo>
                  <a:cubicBezTo>
                    <a:pt x="5493605" y="1442143"/>
                    <a:pt x="5299256" y="1430713"/>
                    <a:pt x="5207638" y="1431982"/>
                  </a:cubicBezTo>
                  <a:cubicBezTo>
                    <a:pt x="5102932" y="1433253"/>
                    <a:pt x="4256562" y="1426903"/>
                    <a:pt x="3938083" y="1425632"/>
                  </a:cubicBezTo>
                  <a:cubicBezTo>
                    <a:pt x="3728672" y="1424363"/>
                    <a:pt x="3519260" y="1426903"/>
                    <a:pt x="3309849" y="1426903"/>
                  </a:cubicBezTo>
                  <a:cubicBezTo>
                    <a:pt x="3209506" y="1426903"/>
                    <a:pt x="3109164" y="1425632"/>
                    <a:pt x="3008821" y="1425632"/>
                  </a:cubicBezTo>
                  <a:cubicBezTo>
                    <a:pt x="2873576" y="1425632"/>
                    <a:pt x="2738331" y="1425632"/>
                    <a:pt x="2603086" y="1424363"/>
                  </a:cubicBezTo>
                  <a:cubicBezTo>
                    <a:pt x="2441665" y="1423093"/>
                    <a:pt x="1739265" y="1423093"/>
                    <a:pt x="1577844" y="1423093"/>
                  </a:cubicBezTo>
                  <a:cubicBezTo>
                    <a:pt x="1442599" y="1421823"/>
                    <a:pt x="1302992" y="1420553"/>
                    <a:pt x="1167747" y="1423093"/>
                  </a:cubicBezTo>
                  <a:cubicBezTo>
                    <a:pt x="1041228" y="1425632"/>
                    <a:pt x="714023" y="1420553"/>
                    <a:pt x="674758" y="1420553"/>
                  </a:cubicBezTo>
                  <a:cubicBezTo>
                    <a:pt x="495886" y="1419282"/>
                    <a:pt x="59613" y="1415473"/>
                    <a:pt x="35560" y="1411663"/>
                  </a:cubicBezTo>
                  <a:cubicBezTo>
                    <a:pt x="19050" y="1407853"/>
                    <a:pt x="15240" y="1402773"/>
                    <a:pt x="15240" y="1387688"/>
                  </a:cubicBezTo>
                  <a:lnTo>
                    <a:pt x="15240" y="652554"/>
                  </a:lnTo>
                  <a:cubicBezTo>
                    <a:pt x="13970" y="603687"/>
                    <a:pt x="11430" y="442213"/>
                    <a:pt x="10160" y="410343"/>
                  </a:cubicBezTo>
                  <a:lnTo>
                    <a:pt x="6350" y="311546"/>
                  </a:lnTo>
                  <a:cubicBezTo>
                    <a:pt x="5080" y="275427"/>
                    <a:pt x="7620" y="87394"/>
                    <a:pt x="0" y="31750"/>
                  </a:cubicBezTo>
                  <a:lnTo>
                    <a:pt x="0" y="15240"/>
                  </a:lnTo>
                  <a:close/>
                  <a:moveTo>
                    <a:pt x="5468205" y="1405313"/>
                  </a:moveTo>
                  <a:cubicBezTo>
                    <a:pt x="5472014" y="1359005"/>
                    <a:pt x="5475824" y="636620"/>
                    <a:pt x="5478364" y="594126"/>
                  </a:cubicBezTo>
                  <a:cubicBezTo>
                    <a:pt x="5480905" y="551633"/>
                    <a:pt x="5483444" y="322170"/>
                    <a:pt x="5483444" y="249931"/>
                  </a:cubicBezTo>
                  <a:cubicBezTo>
                    <a:pt x="5483444" y="226560"/>
                    <a:pt x="5487255" y="104392"/>
                    <a:pt x="5485985" y="72522"/>
                  </a:cubicBezTo>
                  <a:cubicBezTo>
                    <a:pt x="5485985" y="58420"/>
                    <a:pt x="5480905" y="43180"/>
                    <a:pt x="5478364" y="27940"/>
                  </a:cubicBezTo>
                  <a:cubicBezTo>
                    <a:pt x="5451951" y="27940"/>
                    <a:pt x="5395235" y="25400"/>
                    <a:pt x="5342883" y="26670"/>
                  </a:cubicBezTo>
                  <a:cubicBezTo>
                    <a:pt x="5220726" y="29210"/>
                    <a:pt x="5098570" y="33020"/>
                    <a:pt x="4972050" y="34290"/>
                  </a:cubicBezTo>
                  <a:cubicBezTo>
                    <a:pt x="4758277" y="36830"/>
                    <a:pt x="4548865" y="35560"/>
                    <a:pt x="4335091" y="31750"/>
                  </a:cubicBezTo>
                  <a:cubicBezTo>
                    <a:pt x="4064602" y="27940"/>
                    <a:pt x="3794113" y="29210"/>
                    <a:pt x="3527986" y="29210"/>
                  </a:cubicBezTo>
                  <a:cubicBezTo>
                    <a:pt x="3357839" y="29210"/>
                    <a:pt x="2768870" y="34290"/>
                    <a:pt x="2651076" y="38100"/>
                  </a:cubicBezTo>
                  <a:cubicBezTo>
                    <a:pt x="2533283" y="41910"/>
                    <a:pt x="2027206" y="41910"/>
                    <a:pt x="1909412" y="38100"/>
                  </a:cubicBezTo>
                  <a:cubicBezTo>
                    <a:pt x="1878873" y="36830"/>
                    <a:pt x="1686912" y="40640"/>
                    <a:pt x="1660736" y="40640"/>
                  </a:cubicBezTo>
                  <a:cubicBezTo>
                    <a:pt x="1512403" y="40640"/>
                    <a:pt x="1364070" y="39370"/>
                    <a:pt x="1211374" y="39370"/>
                  </a:cubicBezTo>
                  <a:cubicBezTo>
                    <a:pt x="1137208" y="39370"/>
                    <a:pt x="1063041" y="39370"/>
                    <a:pt x="988875" y="43180"/>
                  </a:cubicBezTo>
                  <a:cubicBezTo>
                    <a:pt x="884169" y="46990"/>
                    <a:pt x="779464" y="50800"/>
                    <a:pt x="674758" y="48260"/>
                  </a:cubicBezTo>
                  <a:cubicBezTo>
                    <a:pt x="552602" y="45720"/>
                    <a:pt x="434808" y="43180"/>
                    <a:pt x="312651" y="40640"/>
                  </a:cubicBezTo>
                  <a:cubicBezTo>
                    <a:pt x="212308" y="39370"/>
                    <a:pt x="111966" y="36830"/>
                    <a:pt x="33020" y="35560"/>
                  </a:cubicBezTo>
                  <a:cubicBezTo>
                    <a:pt x="29210" y="35560"/>
                    <a:pt x="25400" y="36830"/>
                    <a:pt x="21590" y="36830"/>
                  </a:cubicBezTo>
                  <a:cubicBezTo>
                    <a:pt x="21590" y="44450"/>
                    <a:pt x="20320" y="49530"/>
                    <a:pt x="21590" y="55880"/>
                  </a:cubicBezTo>
                  <a:cubicBezTo>
                    <a:pt x="27940" y="105454"/>
                    <a:pt x="24130" y="169194"/>
                    <a:pt x="22860" y="218061"/>
                  </a:cubicBezTo>
                  <a:cubicBezTo>
                    <a:pt x="22860" y="249931"/>
                    <a:pt x="22860" y="281801"/>
                    <a:pt x="24130" y="313671"/>
                  </a:cubicBezTo>
                  <a:cubicBezTo>
                    <a:pt x="25400" y="337042"/>
                    <a:pt x="29210" y="481519"/>
                    <a:pt x="30480" y="530386"/>
                  </a:cubicBezTo>
                  <a:cubicBezTo>
                    <a:pt x="31750" y="578191"/>
                    <a:pt x="31750" y="1306950"/>
                    <a:pt x="33020" y="1355818"/>
                  </a:cubicBezTo>
                  <a:cubicBezTo>
                    <a:pt x="33020" y="1366441"/>
                    <a:pt x="33020" y="1388750"/>
                    <a:pt x="35560" y="1395152"/>
                  </a:cubicBezTo>
                  <a:cubicBezTo>
                    <a:pt x="85789" y="1397693"/>
                    <a:pt x="181769" y="1402772"/>
                    <a:pt x="247210" y="1401502"/>
                  </a:cubicBezTo>
                  <a:cubicBezTo>
                    <a:pt x="343190" y="1400232"/>
                    <a:pt x="434808" y="1397693"/>
                    <a:pt x="530788" y="1400232"/>
                  </a:cubicBezTo>
                  <a:cubicBezTo>
                    <a:pt x="556964" y="1400232"/>
                    <a:pt x="779464" y="1401502"/>
                    <a:pt x="871081" y="1402772"/>
                  </a:cubicBezTo>
                  <a:cubicBezTo>
                    <a:pt x="953973" y="1404043"/>
                    <a:pt x="1036865" y="1410393"/>
                    <a:pt x="1119757" y="1402772"/>
                  </a:cubicBezTo>
                  <a:cubicBezTo>
                    <a:pt x="1141571" y="1401502"/>
                    <a:pt x="1167747" y="1401502"/>
                    <a:pt x="1189561" y="1401502"/>
                  </a:cubicBezTo>
                  <a:cubicBezTo>
                    <a:pt x="1342256" y="1406582"/>
                    <a:pt x="1499315" y="1397693"/>
                    <a:pt x="1647648" y="1406582"/>
                  </a:cubicBezTo>
                  <a:cubicBezTo>
                    <a:pt x="1656373" y="1406582"/>
                    <a:pt x="2664165" y="1402772"/>
                    <a:pt x="2886664" y="1402772"/>
                  </a:cubicBezTo>
                  <a:cubicBezTo>
                    <a:pt x="2934654" y="1402772"/>
                    <a:pt x="2982644" y="1405313"/>
                    <a:pt x="3030634" y="1405313"/>
                  </a:cubicBezTo>
                  <a:cubicBezTo>
                    <a:pt x="3130977" y="1405313"/>
                    <a:pt x="3235683" y="1404043"/>
                    <a:pt x="3336025" y="1404043"/>
                  </a:cubicBezTo>
                  <a:cubicBezTo>
                    <a:pt x="3401466" y="1404043"/>
                    <a:pt x="3471270" y="1404043"/>
                    <a:pt x="3536711" y="1402772"/>
                  </a:cubicBezTo>
                  <a:cubicBezTo>
                    <a:pt x="3606515" y="1402772"/>
                    <a:pt x="3676319" y="1401502"/>
                    <a:pt x="3746123" y="1400232"/>
                  </a:cubicBezTo>
                  <a:cubicBezTo>
                    <a:pt x="3763573" y="1400232"/>
                    <a:pt x="3872642" y="1402772"/>
                    <a:pt x="3903181" y="1402772"/>
                  </a:cubicBezTo>
                  <a:lnTo>
                    <a:pt x="4125680" y="1402772"/>
                  </a:lnTo>
                  <a:cubicBezTo>
                    <a:pt x="4204209" y="1404043"/>
                    <a:pt x="4278376" y="1407852"/>
                    <a:pt x="4356905" y="1407852"/>
                  </a:cubicBezTo>
                  <a:cubicBezTo>
                    <a:pt x="4457248" y="1407852"/>
                    <a:pt x="4557591" y="1405313"/>
                    <a:pt x="4657934" y="1405313"/>
                  </a:cubicBezTo>
                  <a:cubicBezTo>
                    <a:pt x="4780090" y="1405313"/>
                    <a:pt x="4906609" y="1406582"/>
                    <a:pt x="5028766" y="1406582"/>
                  </a:cubicBezTo>
                  <a:cubicBezTo>
                    <a:pt x="5094207" y="1406582"/>
                    <a:pt x="5155285" y="1407852"/>
                    <a:pt x="5220726" y="1407852"/>
                  </a:cubicBezTo>
                  <a:cubicBezTo>
                    <a:pt x="5290530" y="1407852"/>
                    <a:pt x="5463124" y="1405313"/>
                    <a:pt x="5468205" y="1405313"/>
                  </a:cubicBezTo>
                  <a:close/>
                </a:path>
              </a:pathLst>
            </a:custGeom>
            <a:grpFill/>
          </p:spPr>
          <p:txBody>
            <a:bodyPr/>
            <a:lstStyle/>
            <a:p>
              <a:endParaRPr lang="nl-NL"/>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5888" y="1961961"/>
            <a:ext cx="2743200" cy="2743200"/>
          </a:xfrm>
          <a:prstGeom prst="rect">
            <a:avLst/>
          </a:prstGeom>
        </p:spPr>
      </p:pic>
      <p:sp>
        <p:nvSpPr>
          <p:cNvPr id="7" name="TextBox 7"/>
          <p:cNvSpPr txBox="1"/>
          <p:nvPr/>
        </p:nvSpPr>
        <p:spPr>
          <a:xfrm>
            <a:off x="632824" y="361950"/>
            <a:ext cx="5320107" cy="1060483"/>
          </a:xfrm>
          <a:prstGeom prst="rect">
            <a:avLst/>
          </a:prstGeom>
        </p:spPr>
        <p:txBody>
          <a:bodyPr wrap="square" lIns="0" tIns="0" rIns="0" bIns="0" rtlCol="0" anchor="t">
            <a:spAutoFit/>
          </a:bodyPr>
          <a:lstStyle/>
          <a:p>
            <a:pPr>
              <a:lnSpc>
                <a:spcPts val="4180"/>
              </a:lnSpc>
              <a:spcBef>
                <a:spcPct val="0"/>
              </a:spcBef>
            </a:pPr>
            <a:r>
              <a:rPr lang="en-US" sz="3484" dirty="0">
                <a:solidFill>
                  <a:srgbClr val="404040"/>
                </a:solidFill>
                <a:latin typeface="Rubik One"/>
              </a:rPr>
              <a:t>WAAR IS DE DATA OP GEBASEERD? </a:t>
            </a:r>
          </a:p>
        </p:txBody>
      </p:sp>
      <p:sp>
        <p:nvSpPr>
          <p:cNvPr id="8" name="TextBox 8"/>
          <p:cNvSpPr txBox="1"/>
          <p:nvPr/>
        </p:nvSpPr>
        <p:spPr>
          <a:xfrm>
            <a:off x="562870" y="1939264"/>
            <a:ext cx="7335941" cy="1086836"/>
          </a:xfrm>
          <a:prstGeom prst="rect">
            <a:avLst/>
          </a:prstGeom>
        </p:spPr>
        <p:txBody>
          <a:bodyPr lIns="0" tIns="0" rIns="0" bIns="0" rtlCol="0" anchor="t">
            <a:spAutoFit/>
          </a:bodyPr>
          <a:lstStyle/>
          <a:p>
            <a:pPr>
              <a:lnSpc>
                <a:spcPts val="2855"/>
              </a:lnSpc>
            </a:pPr>
            <a:r>
              <a:rPr lang="en-US" sz="2196">
                <a:solidFill>
                  <a:srgbClr val="404040"/>
                </a:solidFill>
                <a:latin typeface="Rubik One"/>
              </a:rPr>
              <a:t>Om leefbaarheid in beeld te brengen wordt gebruik gemaakt van 100 indicatoren, onderverdeeld in 5 dimensies; </a:t>
            </a:r>
          </a:p>
        </p:txBody>
      </p:sp>
      <p:sp>
        <p:nvSpPr>
          <p:cNvPr id="9" name="TextBox 9"/>
          <p:cNvSpPr txBox="1"/>
          <p:nvPr/>
        </p:nvSpPr>
        <p:spPr>
          <a:xfrm>
            <a:off x="1017156" y="3142866"/>
            <a:ext cx="5677009" cy="1717008"/>
          </a:xfrm>
          <a:prstGeom prst="rect">
            <a:avLst/>
          </a:prstGeom>
        </p:spPr>
        <p:txBody>
          <a:bodyPr lIns="0" tIns="0" rIns="0" bIns="0" rtlCol="0" anchor="t">
            <a:spAutoFit/>
          </a:bodyPr>
          <a:lstStyle/>
          <a:p>
            <a:pPr marL="372541" lvl="1" indent="-186271">
              <a:lnSpc>
                <a:spcPts val="2243"/>
              </a:lnSpc>
              <a:buFont typeface="Arial"/>
              <a:buChar char="•"/>
            </a:pPr>
            <a:r>
              <a:rPr lang="en-US" sz="2800" dirty="0">
                <a:solidFill>
                  <a:srgbClr val="404040"/>
                </a:solidFill>
                <a:latin typeface="Rubik One"/>
              </a:rPr>
              <a:t>-</a:t>
            </a:r>
            <a:r>
              <a:rPr lang="en-US" sz="2800" dirty="0" err="1">
                <a:solidFill>
                  <a:srgbClr val="404040"/>
                </a:solidFill>
                <a:latin typeface="Rubik One"/>
              </a:rPr>
              <a:t>Woningen</a:t>
            </a:r>
            <a:endParaRPr lang="en-US" sz="2800" dirty="0">
              <a:solidFill>
                <a:srgbClr val="404040"/>
              </a:solidFill>
              <a:latin typeface="Rubik One"/>
            </a:endParaRPr>
          </a:p>
          <a:p>
            <a:pPr marL="372541" lvl="1" indent="-186271">
              <a:lnSpc>
                <a:spcPts val="2243"/>
              </a:lnSpc>
              <a:buFont typeface="Arial"/>
              <a:buChar char="•"/>
            </a:pPr>
            <a:r>
              <a:rPr lang="en-US" sz="2800" dirty="0">
                <a:solidFill>
                  <a:srgbClr val="404040"/>
                </a:solidFill>
                <a:latin typeface="Rubik One"/>
              </a:rPr>
              <a:t>-</a:t>
            </a:r>
            <a:r>
              <a:rPr lang="en-US" sz="2800" dirty="0" err="1">
                <a:solidFill>
                  <a:srgbClr val="404040"/>
                </a:solidFill>
                <a:latin typeface="Rubik One"/>
              </a:rPr>
              <a:t>Bewoners</a:t>
            </a:r>
            <a:endParaRPr lang="en-US" sz="2800" dirty="0">
              <a:solidFill>
                <a:srgbClr val="404040"/>
              </a:solidFill>
              <a:latin typeface="Rubik One"/>
            </a:endParaRPr>
          </a:p>
          <a:p>
            <a:pPr marL="372541" lvl="1" indent="-186271">
              <a:lnSpc>
                <a:spcPts val="2243"/>
              </a:lnSpc>
              <a:buFont typeface="Arial"/>
              <a:buChar char="•"/>
            </a:pPr>
            <a:r>
              <a:rPr lang="en-US" sz="2800" dirty="0">
                <a:solidFill>
                  <a:srgbClr val="404040"/>
                </a:solidFill>
                <a:latin typeface="Rubik One"/>
              </a:rPr>
              <a:t>-</a:t>
            </a:r>
            <a:r>
              <a:rPr lang="en-US" sz="2800" dirty="0" err="1">
                <a:solidFill>
                  <a:srgbClr val="404040"/>
                </a:solidFill>
                <a:latin typeface="Rubik One"/>
              </a:rPr>
              <a:t>Voorzieningen</a:t>
            </a:r>
            <a:r>
              <a:rPr lang="en-US" sz="2800" dirty="0">
                <a:solidFill>
                  <a:srgbClr val="404040"/>
                </a:solidFill>
                <a:latin typeface="Rubik One"/>
              </a:rPr>
              <a:t> </a:t>
            </a:r>
          </a:p>
          <a:p>
            <a:pPr marL="372541" lvl="1" indent="-186271">
              <a:lnSpc>
                <a:spcPts val="2243"/>
              </a:lnSpc>
              <a:buFont typeface="Arial"/>
              <a:buChar char="•"/>
            </a:pPr>
            <a:r>
              <a:rPr lang="en-US" sz="2800" dirty="0">
                <a:solidFill>
                  <a:srgbClr val="404040"/>
                </a:solidFill>
                <a:latin typeface="Rubik One"/>
              </a:rPr>
              <a:t>-</a:t>
            </a:r>
            <a:r>
              <a:rPr lang="en-US" sz="2800" dirty="0" err="1">
                <a:solidFill>
                  <a:srgbClr val="404040"/>
                </a:solidFill>
                <a:latin typeface="Rubik One"/>
              </a:rPr>
              <a:t>Veiligheid</a:t>
            </a:r>
            <a:r>
              <a:rPr lang="en-US" sz="2800" dirty="0">
                <a:solidFill>
                  <a:srgbClr val="404040"/>
                </a:solidFill>
                <a:latin typeface="Rubik One"/>
              </a:rPr>
              <a:t> </a:t>
            </a:r>
          </a:p>
          <a:p>
            <a:pPr marL="372541" lvl="1" indent="-186271">
              <a:lnSpc>
                <a:spcPts val="2243"/>
              </a:lnSpc>
              <a:buFont typeface="Arial"/>
              <a:buChar char="•"/>
            </a:pPr>
            <a:r>
              <a:rPr lang="en-US" sz="2800" dirty="0">
                <a:solidFill>
                  <a:srgbClr val="404040"/>
                </a:solidFill>
                <a:latin typeface="Rubik One"/>
              </a:rPr>
              <a:t>-</a:t>
            </a:r>
            <a:r>
              <a:rPr lang="en-US" sz="2800" dirty="0" err="1">
                <a:solidFill>
                  <a:srgbClr val="404040"/>
                </a:solidFill>
                <a:latin typeface="Rubik One"/>
              </a:rPr>
              <a:t>Fysieke</a:t>
            </a:r>
            <a:r>
              <a:rPr lang="en-US" sz="2800" dirty="0">
                <a:solidFill>
                  <a:srgbClr val="404040"/>
                </a:solidFill>
                <a:latin typeface="Rubik One"/>
              </a:rPr>
              <a:t> </a:t>
            </a:r>
            <a:r>
              <a:rPr lang="en-US" sz="2800" dirty="0" err="1">
                <a:solidFill>
                  <a:srgbClr val="404040"/>
                </a:solidFill>
                <a:latin typeface="Rubik One"/>
              </a:rPr>
              <a:t>leefomgeving</a:t>
            </a:r>
            <a:r>
              <a:rPr lang="en-US" sz="2800" dirty="0">
                <a:solidFill>
                  <a:srgbClr val="404040"/>
                </a:solidFill>
                <a:latin typeface="Rubik One"/>
              </a:rPr>
              <a:t> </a:t>
            </a:r>
          </a:p>
          <a:p>
            <a:pPr>
              <a:lnSpc>
                <a:spcPts val="2243"/>
              </a:lnSpc>
            </a:pPr>
            <a:endParaRPr lang="en-US" sz="2800" dirty="0">
              <a:solidFill>
                <a:srgbClr val="404040"/>
              </a:solidFill>
              <a:latin typeface="Rubik One"/>
            </a:endParaRPr>
          </a:p>
        </p:txBody>
      </p:sp>
      <p:sp>
        <p:nvSpPr>
          <p:cNvPr id="10" name="TextBox 10"/>
          <p:cNvSpPr txBox="1"/>
          <p:nvPr/>
        </p:nvSpPr>
        <p:spPr>
          <a:xfrm>
            <a:off x="0" y="5295469"/>
            <a:ext cx="12192000" cy="1058238"/>
          </a:xfrm>
          <a:prstGeom prst="rect">
            <a:avLst/>
          </a:prstGeom>
        </p:spPr>
        <p:txBody>
          <a:bodyPr lIns="0" tIns="0" rIns="0" bIns="0" rtlCol="0" anchor="t">
            <a:spAutoFit/>
          </a:bodyPr>
          <a:lstStyle/>
          <a:p>
            <a:pPr algn="ctr">
              <a:lnSpc>
                <a:spcPts val="2148"/>
              </a:lnSpc>
              <a:spcBef>
                <a:spcPct val="0"/>
              </a:spcBef>
            </a:pPr>
            <a:r>
              <a:rPr lang="en-US" sz="1652">
                <a:solidFill>
                  <a:srgbClr val="404040"/>
                </a:solidFill>
                <a:latin typeface="Now"/>
              </a:rPr>
              <a:t>Deze 100 indicatoren zijn in de Leefbaarometer opgenomen omdat uit uitvoerig statistisch onderzoek gebleken is dat met deze indicatoren het oordeel over leefbaarheid het beste ingeschat kan worden. Dat wil dus zeggen dat de Leefbaarometer op basis van 100 (voornamelijk) objectieve indicatoren (kenmerken van de woonomgeving) een inschatting geeft van de leefbaarheidssituatie en -ontwikkeling.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0852">
            <a:off x="6113800" y="1808272"/>
            <a:ext cx="1459629" cy="399573"/>
          </a:xfrm>
          <a:prstGeom prst="rect">
            <a:avLst/>
          </a:prstGeom>
        </p:spPr>
      </p:pic>
      <p:sp>
        <p:nvSpPr>
          <p:cNvPr id="3" name="TextBox 3"/>
          <p:cNvSpPr txBox="1"/>
          <p:nvPr/>
        </p:nvSpPr>
        <p:spPr>
          <a:xfrm>
            <a:off x="685800" y="2102827"/>
            <a:ext cx="5613399" cy="3200876"/>
          </a:xfrm>
          <a:prstGeom prst="rect">
            <a:avLst/>
          </a:prstGeom>
        </p:spPr>
        <p:txBody>
          <a:bodyPr lIns="0" tIns="0" rIns="0" bIns="0" rtlCol="0" anchor="t">
            <a:spAutoFit/>
          </a:bodyPr>
          <a:lstStyle/>
          <a:p>
            <a:r>
              <a:rPr lang="nl-NL" sz="2000" dirty="0">
                <a:latin typeface="Rubik One" panose="020B0604020202020204" charset="-79"/>
                <a:cs typeface="Rubik One" panose="020B0604020202020204" charset="-79"/>
              </a:rPr>
              <a:t>Zoek op internet via welke methode jouw gemeente de leefbaarheid in kaart brengt.</a:t>
            </a:r>
          </a:p>
          <a:p>
            <a:r>
              <a:rPr lang="nl-NL" sz="2000" dirty="0">
                <a:latin typeface="Rubik One" panose="020B0604020202020204" charset="-79"/>
                <a:cs typeface="Rubik One" panose="020B0604020202020204" charset="-79"/>
              </a:rPr>
              <a:t>Zoek op hoe jouw wijk of dorp scoort:</a:t>
            </a:r>
          </a:p>
          <a:p>
            <a:r>
              <a:rPr lang="nl-NL" sz="2000" dirty="0">
                <a:latin typeface="Rubik One" panose="020B0604020202020204" charset="-79"/>
                <a:cs typeface="Rubik One" panose="020B0604020202020204" charset="-79"/>
              </a:rPr>
              <a:t>	Wat is de algemene score?</a:t>
            </a:r>
          </a:p>
          <a:p>
            <a:r>
              <a:rPr lang="nl-NL" sz="2000" dirty="0">
                <a:latin typeface="Rubik One" panose="020B0604020202020204" charset="-79"/>
                <a:cs typeface="Rubik One" panose="020B0604020202020204" charset="-79"/>
              </a:rPr>
              <a:t>	Wat scoort erg goed? </a:t>
            </a:r>
          </a:p>
          <a:p>
            <a:r>
              <a:rPr lang="nl-NL" sz="2000" dirty="0">
                <a:latin typeface="Rubik One" panose="020B0604020202020204" charset="-79"/>
                <a:cs typeface="Rubik One" panose="020B0604020202020204" charset="-79"/>
              </a:rPr>
              <a:t>	Wat scoort minder goed?</a:t>
            </a:r>
          </a:p>
          <a:p>
            <a:endParaRPr lang="nl-NL" sz="2000" dirty="0">
              <a:latin typeface="Rubik One" panose="020B0604020202020204" charset="-79"/>
              <a:cs typeface="Rubik One" panose="020B0604020202020204" charset="-79"/>
            </a:endParaRPr>
          </a:p>
          <a:p>
            <a:r>
              <a:rPr lang="nl-NL" sz="2400" dirty="0">
                <a:solidFill>
                  <a:schemeClr val="accent6"/>
                </a:solidFill>
                <a:latin typeface="Rubik One" panose="020B0604020202020204" charset="-79"/>
                <a:cs typeface="Rubik One" panose="020B0604020202020204" charset="-79"/>
              </a:rPr>
              <a:t>Zet deze alvast op een rijtje in je verslag voor volgende week </a:t>
            </a:r>
            <a:r>
              <a:rPr lang="nl-NL" sz="2400" dirty="0">
                <a:solidFill>
                  <a:schemeClr val="accent6"/>
                </a:solidFill>
                <a:latin typeface="Rubik One" panose="020B0604020202020204" charset="-79"/>
                <a:cs typeface="Rubik One" panose="020B0604020202020204" charset="-79"/>
                <a:sym typeface="Wingdings" panose="05000000000000000000" pitchFamily="2" charset="2"/>
              </a:rPr>
              <a:t></a:t>
            </a:r>
          </a:p>
          <a:p>
            <a:endParaRPr lang="nl-NL" sz="2000" dirty="0">
              <a:solidFill>
                <a:srgbClr val="7030A0"/>
              </a:solidFill>
              <a:latin typeface="Rubik One" panose="020B0604020202020204" charset="-79"/>
              <a:cs typeface="Rubik One" panose="020B0604020202020204" charset="-79"/>
            </a:endParaRPr>
          </a:p>
        </p:txBody>
      </p:sp>
      <p:sp>
        <p:nvSpPr>
          <p:cNvPr id="4" name="TextBox 4"/>
          <p:cNvSpPr txBox="1"/>
          <p:nvPr/>
        </p:nvSpPr>
        <p:spPr>
          <a:xfrm>
            <a:off x="685800" y="936307"/>
            <a:ext cx="4560635" cy="589905"/>
          </a:xfrm>
          <a:prstGeom prst="rect">
            <a:avLst/>
          </a:prstGeom>
        </p:spPr>
        <p:txBody>
          <a:bodyPr lIns="0" tIns="0" rIns="0" bIns="0" rtlCol="0" anchor="t">
            <a:spAutoFit/>
          </a:bodyPr>
          <a:lstStyle/>
          <a:p>
            <a:pPr>
              <a:lnSpc>
                <a:spcPts val="4620"/>
              </a:lnSpc>
              <a:spcBef>
                <a:spcPct val="0"/>
              </a:spcBef>
            </a:pPr>
            <a:r>
              <a:rPr lang="en-US" sz="3850" dirty="0">
                <a:solidFill>
                  <a:schemeClr val="accent6"/>
                </a:solidFill>
                <a:latin typeface="Rubik One"/>
              </a:rPr>
              <a:t>OPDRACHT</a:t>
            </a:r>
            <a:r>
              <a:rPr lang="en-US" sz="3850" dirty="0">
                <a:solidFill>
                  <a:srgbClr val="404040"/>
                </a:solidFill>
                <a:latin typeface="Rubik One"/>
              </a:rPr>
              <a:t>......</a:t>
            </a:r>
          </a:p>
        </p:txBody>
      </p:sp>
      <p:sp>
        <p:nvSpPr>
          <p:cNvPr id="5" name="TextBox 5"/>
          <p:cNvSpPr txBox="1"/>
          <p:nvPr/>
        </p:nvSpPr>
        <p:spPr>
          <a:xfrm>
            <a:off x="7857689" y="1047059"/>
            <a:ext cx="3402507" cy="526876"/>
          </a:xfrm>
          <a:prstGeom prst="rect">
            <a:avLst/>
          </a:prstGeom>
        </p:spPr>
        <p:txBody>
          <a:bodyPr lIns="0" tIns="0" rIns="0" bIns="0" rtlCol="0" anchor="t">
            <a:spAutoFit/>
          </a:bodyPr>
          <a:lstStyle/>
          <a:p>
            <a:pPr algn="ctr">
              <a:lnSpc>
                <a:spcPts val="4383"/>
              </a:lnSpc>
            </a:pPr>
            <a:r>
              <a:rPr lang="en-US" sz="3131">
                <a:solidFill>
                  <a:srgbClr val="404040"/>
                </a:solidFill>
                <a:latin typeface="Open Sans Light"/>
              </a:rPr>
              <a:t>Leefbaarometer.nl </a:t>
            </a:r>
          </a:p>
        </p:txBody>
      </p:sp>
      <p:sp>
        <p:nvSpPr>
          <p:cNvPr id="6" name="TextBox 6"/>
          <p:cNvSpPr txBox="1"/>
          <p:nvPr/>
        </p:nvSpPr>
        <p:spPr>
          <a:xfrm>
            <a:off x="8350757" y="2367638"/>
            <a:ext cx="2909439" cy="526876"/>
          </a:xfrm>
          <a:prstGeom prst="rect">
            <a:avLst/>
          </a:prstGeom>
        </p:spPr>
        <p:txBody>
          <a:bodyPr lIns="0" tIns="0" rIns="0" bIns="0" rtlCol="0" anchor="t">
            <a:spAutoFit/>
          </a:bodyPr>
          <a:lstStyle/>
          <a:p>
            <a:pPr algn="ctr">
              <a:lnSpc>
                <a:spcPts val="4383"/>
              </a:lnSpc>
            </a:pPr>
            <a:r>
              <a:rPr lang="en-US" sz="3131">
                <a:solidFill>
                  <a:srgbClr val="404040"/>
                </a:solidFill>
                <a:latin typeface="Open Sans Light"/>
              </a:rPr>
              <a:t>Lemontilburg.nl </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0656" flipV="1">
            <a:off x="6323046" y="2646150"/>
            <a:ext cx="1459629" cy="3995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28F6BA3C-9B25-405F-B249-C6787B6669C6}"/>
              </a:ext>
            </a:extLst>
          </p:cNvPr>
          <p:cNvSpPr txBox="1">
            <a:spLocks noChangeArrowheads="1"/>
          </p:cNvSpPr>
          <p:nvPr/>
        </p:nvSpPr>
        <p:spPr bwMode="auto">
          <a:xfrm>
            <a:off x="1001780" y="1895136"/>
            <a:ext cx="4586840" cy="1923604"/>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FF2F0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van de fysieke leefomgeving van je wijk in beeld brengt, met daarin:</a:t>
            </a:r>
          </a:p>
          <a:p>
            <a:pPr marL="171450" lvl="0" indent="-171450" fontAlgn="base">
              <a:spcBef>
                <a:spcPct val="0"/>
              </a:spcBef>
              <a:spcAft>
                <a:spcPct val="0"/>
              </a:spcAft>
              <a:buFont typeface="Arial" pitchFamily="34" charset="0"/>
              <a:buChar char="•"/>
            </a:pPr>
            <a:r>
              <a:rPr lang="nl-NL" sz="1200" dirty="0">
                <a:highlight>
                  <a:srgbClr val="FFFF00"/>
                </a:highlight>
                <a:latin typeface="+mn-lt"/>
                <a:ea typeface="Calibri" pitchFamily="34" charset="0"/>
                <a:cs typeface="Arial" panose="020B0604020202020204" pitchFamily="34" charset="0"/>
              </a:rPr>
              <a:t>Een beschrijving  en een kaartje van je wijk. </a:t>
            </a:r>
          </a:p>
          <a:p>
            <a:pPr marL="171450" indent="-171450" fontAlgn="base">
              <a:spcBef>
                <a:spcPct val="0"/>
              </a:spcBef>
              <a:spcAft>
                <a:spcPct val="0"/>
              </a:spcAft>
              <a:buFont typeface="Arial" pitchFamily="34" charset="0"/>
              <a:buChar char="•"/>
            </a:pPr>
            <a:r>
              <a:rPr lang="nl-NL" sz="1200" dirty="0">
                <a:highlight>
                  <a:srgbClr val="FFFF00"/>
                </a:highlight>
                <a:latin typeface="+mn-lt"/>
                <a:ea typeface="Calibri" pitchFamily="34" charset="0"/>
                <a:cs typeface="Arial" panose="020B0604020202020204" pitchFamily="34" charset="0"/>
              </a:rPr>
              <a:t>Belangrijke ontwikkelingen in de wijk/buurt.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Het verzameloverzicht uit het schouwboekje.</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10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fysieke kenmerken van jouw wijk</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Bronvermelding.</a:t>
            </a:r>
          </a:p>
        </p:txBody>
      </p:sp>
      <p:sp>
        <p:nvSpPr>
          <p:cNvPr id="5" name="Text Box 9">
            <a:extLst>
              <a:ext uri="{FF2B5EF4-FFF2-40B4-BE49-F238E27FC236}">
                <a16:creationId xmlns:a16="http://schemas.microsoft.com/office/drawing/2014/main" id="{A1E662C2-3279-42A9-8DD7-117EC9EF914F}"/>
              </a:ext>
            </a:extLst>
          </p:cNvPr>
          <p:cNvSpPr txBox="1">
            <a:spLocks noChangeArrowheads="1"/>
          </p:cNvSpPr>
          <p:nvPr/>
        </p:nvSpPr>
        <p:spPr bwMode="auto">
          <a:xfrm>
            <a:off x="995004" y="3892849"/>
            <a:ext cx="4586840"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FF2F0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highlight>
                  <a:srgbClr val="FFFF00"/>
                </a:highlight>
                <a:latin typeface="+mn-lt"/>
                <a:ea typeface="Calibri" pitchFamily="34" charset="0"/>
                <a:cs typeface="Arial" panose="020B0604020202020204" pitchFamily="34" charset="0"/>
              </a:rPr>
              <a:t>Maak een kaart van je wijk en doe </a:t>
            </a:r>
            <a:r>
              <a:rPr lang="nl-NL" sz="1200" dirty="0" err="1">
                <a:highlight>
                  <a:srgbClr val="FFFF00"/>
                </a:highlight>
                <a:latin typeface="+mn-lt"/>
                <a:ea typeface="Calibri" pitchFamily="34" charset="0"/>
                <a:cs typeface="Arial" panose="020B0604020202020204" pitchFamily="34" charset="0"/>
              </a:rPr>
              <a:t>deskresarch</a:t>
            </a:r>
            <a:r>
              <a:rPr lang="nl-NL" sz="1200" dirty="0">
                <a:highlight>
                  <a:srgbClr val="FFFF00"/>
                </a:highlight>
                <a:latin typeface="+mn-lt"/>
                <a:ea typeface="Calibri" pitchFamily="34" charset="0"/>
                <a:cs typeface="Arial" panose="020B0604020202020204" pitchFamily="34" charset="0"/>
              </a:rPr>
              <a:t> naar de ontwikkelingen in je wijk in de afgelopen jaren.</a:t>
            </a:r>
          </a:p>
          <a:p>
            <a:pPr marL="171450" indent="-171450" fontAlgn="base">
              <a:spcBef>
                <a:spcPct val="0"/>
              </a:spcBef>
              <a:spcAft>
                <a:spcPct val="0"/>
              </a:spcAft>
              <a:buFont typeface="Arial" pitchFamily="34" charset="0"/>
              <a:buChar char="•"/>
              <a:tabLst/>
            </a:pPr>
            <a:r>
              <a:rPr lang="nl-NL" sz="1200" dirty="0">
                <a:highlight>
                  <a:srgbClr val="FFFF00"/>
                </a:highlight>
                <a:latin typeface="+mn-lt"/>
                <a:ea typeface="Calibri" pitchFamily="34" charset="0"/>
                <a:cs typeface="Arial" panose="020B0604020202020204" pitchFamily="34" charset="0"/>
              </a:rPr>
              <a:t>Ga op wijkschouw in je wijk. Neem de kaart, telefoon en het schouwboekje mee. </a:t>
            </a:r>
          </a:p>
          <a:p>
            <a:pPr marL="171450" indent="-171450" fontAlgn="base">
              <a:spcBef>
                <a:spcPct val="0"/>
              </a:spcBef>
              <a:spcAft>
                <a:spcPct val="0"/>
              </a:spcAft>
              <a:buFont typeface="Arial" pitchFamily="34" charset="0"/>
              <a:buChar char="•"/>
              <a:tabLst/>
            </a:pPr>
            <a:r>
              <a:rPr lang="nl-NL" sz="1200" dirty="0">
                <a:highlight>
                  <a:srgbClr val="FFFF00"/>
                </a:highlight>
                <a:latin typeface="+mn-lt"/>
                <a:ea typeface="Calibri" pitchFamily="34" charset="0"/>
                <a:cs typeface="Arial"/>
              </a:rPr>
              <a:t>Zoek 5 plekken die je beoordeelt met behulp van het schouwboekje.  Geef deze plekken aan op je kaart.  </a:t>
            </a:r>
          </a:p>
          <a:p>
            <a:pPr marL="171450" indent="-171450" fontAlgn="base">
              <a:spcBef>
                <a:spcPct val="0"/>
              </a:spcBef>
              <a:spcAft>
                <a:spcPct val="0"/>
              </a:spcAft>
              <a:buFont typeface="Arial" pitchFamily="34" charset="0"/>
              <a:buChar char="•"/>
              <a:tabLst/>
            </a:pPr>
            <a:r>
              <a:rPr lang="nl-NL" sz="1200" dirty="0">
                <a:highlight>
                  <a:srgbClr val="FFFF00"/>
                </a:highlight>
                <a:latin typeface="+mn-lt"/>
                <a:ea typeface="Calibri" pitchFamily="34" charset="0"/>
                <a:cs typeface="Arial"/>
              </a:rPr>
              <a:t>Maak in totaal 10 foto’s. Geef aan waar de foto’s gemaakt zijn in de overzichtskaart. </a:t>
            </a:r>
          </a:p>
          <a:p>
            <a:pPr marL="171450" indent="-171450" fontAlgn="base">
              <a:spcBef>
                <a:spcPct val="0"/>
              </a:spcBef>
              <a:spcAft>
                <a:spcPct val="0"/>
              </a:spcAft>
              <a:buFont typeface="Arial" pitchFamily="34" charset="0"/>
              <a:buChar char="•"/>
              <a:tabLst/>
            </a:pPr>
            <a:r>
              <a:rPr lang="nl-NL" sz="1200" dirty="0">
                <a:highlight>
                  <a:srgbClr val="FFFF00"/>
                </a:highlight>
                <a:latin typeface="+mn-lt"/>
                <a:ea typeface="Calibri" pitchFamily="34" charset="0"/>
                <a:cs typeface="Arial"/>
              </a:rPr>
              <a:t>Vul het verzameloverzicht in.</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fysieke kenmerken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lijst van maatregelen die de leefbaarheid in jouw wijk zouden vergroten.</a:t>
            </a:r>
          </a:p>
        </p:txBody>
      </p:sp>
      <p:sp>
        <p:nvSpPr>
          <p:cNvPr id="6" name="Text Box 14">
            <a:extLst>
              <a:ext uri="{FF2B5EF4-FFF2-40B4-BE49-F238E27FC236}">
                <a16:creationId xmlns:a16="http://schemas.microsoft.com/office/drawing/2014/main" id="{E9C31F5D-3EAD-4EFE-9211-94908843DA03}"/>
              </a:ext>
            </a:extLst>
          </p:cNvPr>
          <p:cNvSpPr txBox="1">
            <a:spLocks noChangeArrowheads="1"/>
          </p:cNvSpPr>
          <p:nvPr/>
        </p:nvSpPr>
        <p:spPr bwMode="auto">
          <a:xfrm>
            <a:off x="6415441" y="3411460"/>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5"/>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7" name="Text Box 14">
            <a:extLst>
              <a:ext uri="{FF2B5EF4-FFF2-40B4-BE49-F238E27FC236}">
                <a16:creationId xmlns:a16="http://schemas.microsoft.com/office/drawing/2014/main" id="{D6F48DCF-595A-4BCA-BC9F-708C8545E9A1}"/>
              </a:ext>
            </a:extLst>
          </p:cNvPr>
          <p:cNvSpPr txBox="1">
            <a:spLocks noChangeArrowheads="1"/>
          </p:cNvSpPr>
          <p:nvPr/>
        </p:nvSpPr>
        <p:spPr bwMode="auto">
          <a:xfrm>
            <a:off x="6415441" y="2856938"/>
            <a:ext cx="4552379"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Lessen Stad en wijk </a:t>
            </a:r>
          </a:p>
        </p:txBody>
      </p:sp>
      <p:sp>
        <p:nvSpPr>
          <p:cNvPr id="8" name="Text Box 17">
            <a:extLst>
              <a:ext uri="{FF2B5EF4-FFF2-40B4-BE49-F238E27FC236}">
                <a16:creationId xmlns:a16="http://schemas.microsoft.com/office/drawing/2014/main" id="{D0CDA07E-4529-4BD5-8EA0-677AC63CAACD}"/>
              </a:ext>
            </a:extLst>
          </p:cNvPr>
          <p:cNvSpPr txBox="1">
            <a:spLocks noChangeArrowheads="1"/>
          </p:cNvSpPr>
          <p:nvPr/>
        </p:nvSpPr>
        <p:spPr bwMode="auto">
          <a:xfrm>
            <a:off x="6415443" y="868892"/>
            <a:ext cx="4552379" cy="1923604"/>
          </a:xfrm>
          <a:prstGeom prst="rect">
            <a:avLst/>
          </a:prstGeom>
          <a:noFill/>
          <a:ln w="9525">
            <a:solidFill>
              <a:schemeClr val="tx1"/>
            </a:solidFill>
            <a:miter lim="800000"/>
            <a:headEnd/>
            <a:tailEnd/>
          </a:ln>
          <a:effectLst/>
        </p:spPr>
        <p:txBody>
          <a:bodyPr wrap="square" lIns="91440" tIns="45720" rIns="91440" bIns="45720" anchor="t">
            <a:spAutoFit/>
          </a:bodyPr>
          <a:lstStyle/>
          <a:p>
            <a:pPr lvl="0" fontAlgn="base">
              <a:spcBef>
                <a:spcPct val="0"/>
              </a:spcBef>
              <a:spcAft>
                <a:spcPct val="0"/>
              </a:spcAft>
            </a:pPr>
            <a:r>
              <a:rPr lang="nl-NL" sz="1100" b="1" dirty="0">
                <a:solidFill>
                  <a:srgbClr val="FF2F0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Je wordt een groepje feedback </a:t>
            </a:r>
            <a:r>
              <a:rPr lang="nl-NL" sz="1200" dirty="0" err="1">
                <a:ea typeface="Calibri" pitchFamily="34" charset="0"/>
                <a:cs typeface="Arial" panose="020B0604020202020204" pitchFamily="34" charset="0"/>
              </a:rPr>
              <a:t>friends</a:t>
            </a:r>
            <a:r>
              <a:rPr lang="nl-NL" sz="1200" dirty="0">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fontAlgn="base">
              <a:spcBef>
                <a:spcPct val="0"/>
              </a:spcBef>
              <a:spcAft>
                <a:spcPct val="0"/>
              </a:spcAft>
              <a:defRPr/>
            </a:pPr>
            <a:r>
              <a:rPr lang="nl-NL" sz="1200" b="1" dirty="0">
                <a:cs typeface="Arial"/>
              </a:rPr>
              <a:t>Deadline product: 9 oktober 2023</a:t>
            </a:r>
          </a:p>
          <a:p>
            <a:pPr fontAlgn="base">
              <a:spcBef>
                <a:spcPct val="0"/>
              </a:spcBef>
              <a:spcAft>
                <a:spcPct val="0"/>
              </a:spcAft>
              <a:defRPr/>
            </a:pPr>
            <a:r>
              <a:rPr lang="nl-NL" sz="1200" b="1" dirty="0">
                <a:cs typeface="Arial"/>
              </a:rPr>
              <a:t>Feedbackfriends 23 oktober 2023</a:t>
            </a:r>
          </a:p>
        </p:txBody>
      </p:sp>
      <p:pic>
        <p:nvPicPr>
          <p:cNvPr id="9" name="Afbeelding 8">
            <a:extLst>
              <a:ext uri="{FF2B5EF4-FFF2-40B4-BE49-F238E27FC236}">
                <a16:creationId xmlns:a16="http://schemas.microsoft.com/office/drawing/2014/main" id="{BC2191CA-D16F-419A-AE08-E79F67CE84E6}"/>
              </a:ext>
            </a:extLst>
          </p:cNvPr>
          <p:cNvPicPr>
            <a:picLocks noChangeAspect="1"/>
          </p:cNvPicPr>
          <p:nvPr/>
        </p:nvPicPr>
        <p:blipFill>
          <a:blip r:embed="rId6"/>
          <a:stretch>
            <a:fillRect/>
          </a:stretch>
        </p:blipFill>
        <p:spPr>
          <a:xfrm>
            <a:off x="639467" y="1957196"/>
            <a:ext cx="263290" cy="321303"/>
          </a:xfrm>
          <a:prstGeom prst="rect">
            <a:avLst/>
          </a:prstGeom>
        </p:spPr>
      </p:pic>
      <p:pic>
        <p:nvPicPr>
          <p:cNvPr id="10" name="Afbeelding 9">
            <a:extLst>
              <a:ext uri="{FF2B5EF4-FFF2-40B4-BE49-F238E27FC236}">
                <a16:creationId xmlns:a16="http://schemas.microsoft.com/office/drawing/2014/main" id="{1F3DD174-0D9D-4F07-97DD-38695F950911}"/>
              </a:ext>
            </a:extLst>
          </p:cNvPr>
          <p:cNvPicPr>
            <a:picLocks noChangeAspect="1"/>
          </p:cNvPicPr>
          <p:nvPr/>
        </p:nvPicPr>
        <p:blipFill>
          <a:blip r:embed="rId7"/>
          <a:stretch>
            <a:fillRect/>
          </a:stretch>
        </p:blipFill>
        <p:spPr>
          <a:xfrm>
            <a:off x="659132" y="4057170"/>
            <a:ext cx="266283" cy="416301"/>
          </a:xfrm>
          <a:prstGeom prst="rect">
            <a:avLst/>
          </a:prstGeom>
        </p:spPr>
      </p:pic>
      <p:sp>
        <p:nvSpPr>
          <p:cNvPr id="11" name="Tekstvak 10">
            <a:extLst>
              <a:ext uri="{FF2B5EF4-FFF2-40B4-BE49-F238E27FC236}">
                <a16:creationId xmlns:a16="http://schemas.microsoft.com/office/drawing/2014/main" id="{D274754A-8DB2-4499-97E1-BBEB70D76C7F}"/>
              </a:ext>
            </a:extLst>
          </p:cNvPr>
          <p:cNvSpPr txBox="1"/>
          <p:nvPr/>
        </p:nvSpPr>
        <p:spPr>
          <a:xfrm>
            <a:off x="8003835" y="369335"/>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12" name="Afbeelding 11">
            <a:extLst>
              <a:ext uri="{FF2B5EF4-FFF2-40B4-BE49-F238E27FC236}">
                <a16:creationId xmlns:a16="http://schemas.microsoft.com/office/drawing/2014/main" id="{3EC3A216-E40E-427A-A5A5-FBDE7E1AE7FA}"/>
              </a:ext>
            </a:extLst>
          </p:cNvPr>
          <p:cNvPicPr>
            <a:picLocks noChangeAspect="1"/>
          </p:cNvPicPr>
          <p:nvPr/>
        </p:nvPicPr>
        <p:blipFill>
          <a:blip r:embed="rId8"/>
          <a:stretch>
            <a:fillRect/>
          </a:stretch>
        </p:blipFill>
        <p:spPr>
          <a:xfrm>
            <a:off x="6316418" y="4751095"/>
            <a:ext cx="2572735" cy="1560711"/>
          </a:xfrm>
          <a:prstGeom prst="rect">
            <a:avLst/>
          </a:prstGeom>
        </p:spPr>
      </p:pic>
      <p:sp>
        <p:nvSpPr>
          <p:cNvPr id="13" name="Tekstvak 12">
            <a:extLst>
              <a:ext uri="{FF2B5EF4-FFF2-40B4-BE49-F238E27FC236}">
                <a16:creationId xmlns:a16="http://schemas.microsoft.com/office/drawing/2014/main" id="{E088D057-99F4-4D3B-A556-A2562A78FACB}"/>
              </a:ext>
            </a:extLst>
          </p:cNvPr>
          <p:cNvSpPr txBox="1"/>
          <p:nvPr/>
        </p:nvSpPr>
        <p:spPr>
          <a:xfrm>
            <a:off x="995004" y="138502"/>
            <a:ext cx="7894149" cy="461665"/>
          </a:xfrm>
          <a:prstGeom prst="rect">
            <a:avLst/>
          </a:prstGeom>
          <a:noFill/>
        </p:spPr>
        <p:txBody>
          <a:bodyPr wrap="square" rtlCol="0">
            <a:spAutoFit/>
          </a:bodyPr>
          <a:lstStyle/>
          <a:p>
            <a:pPr lvl="0" fontAlgn="base">
              <a:spcBef>
                <a:spcPct val="0"/>
              </a:spcBef>
              <a:spcAft>
                <a:spcPct val="0"/>
              </a:spcAft>
            </a:pPr>
            <a:r>
              <a:rPr lang="nl-NL" sz="2400" dirty="0">
                <a:solidFill>
                  <a:prstClr val="black"/>
                </a:solidFill>
                <a:latin typeface="Arial" charset="0"/>
                <a:cs typeface="Arial" charset="0"/>
              </a:rPr>
              <a:t>2223 MLO LA Mijn wijk</a:t>
            </a:r>
          </a:p>
        </p:txBody>
      </p:sp>
      <p:sp>
        <p:nvSpPr>
          <p:cNvPr id="14" name="Text Box 7">
            <a:extLst>
              <a:ext uri="{FF2B5EF4-FFF2-40B4-BE49-F238E27FC236}">
                <a16:creationId xmlns:a16="http://schemas.microsoft.com/office/drawing/2014/main" id="{6DEB9258-0FDF-4D2D-A268-1D8DEB4BFFDB}"/>
              </a:ext>
            </a:extLst>
          </p:cNvPr>
          <p:cNvSpPr txBox="1">
            <a:spLocks noChangeArrowheads="1"/>
          </p:cNvSpPr>
          <p:nvPr/>
        </p:nvSpPr>
        <p:spPr bwMode="auto">
          <a:xfrm>
            <a:off x="995004" y="786272"/>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FF2F0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en verbetervoorstellen doen om de leefbaarheid te vergroten. </a:t>
            </a:r>
          </a:p>
        </p:txBody>
      </p:sp>
      <p:pic>
        <p:nvPicPr>
          <p:cNvPr id="15" name="Afbeelding 14">
            <a:extLst>
              <a:ext uri="{FF2B5EF4-FFF2-40B4-BE49-F238E27FC236}">
                <a16:creationId xmlns:a16="http://schemas.microsoft.com/office/drawing/2014/main" id="{1A54A59D-20C9-40C0-B8C0-A7B5078D65A7}"/>
              </a:ext>
            </a:extLst>
          </p:cNvPr>
          <p:cNvPicPr>
            <a:picLocks noChangeAspect="1"/>
          </p:cNvPicPr>
          <p:nvPr/>
        </p:nvPicPr>
        <p:blipFill rotWithShape="1">
          <a:blip r:embed="rId9"/>
          <a:srcRect l="21805" r="10840"/>
          <a:stretch/>
        </p:blipFill>
        <p:spPr>
          <a:xfrm>
            <a:off x="621445" y="781285"/>
            <a:ext cx="299335" cy="412425"/>
          </a:xfrm>
          <a:prstGeom prst="rect">
            <a:avLst/>
          </a:prstGeom>
        </p:spPr>
      </p:pic>
      <p:pic>
        <p:nvPicPr>
          <p:cNvPr id="16" name="Afbeelding 15">
            <a:extLst>
              <a:ext uri="{FF2B5EF4-FFF2-40B4-BE49-F238E27FC236}">
                <a16:creationId xmlns:a16="http://schemas.microsoft.com/office/drawing/2014/main" id="{97CAA81A-091F-4F58-938A-12FD49C50AB6}"/>
              </a:ext>
            </a:extLst>
          </p:cNvPr>
          <p:cNvPicPr>
            <a:picLocks noChangeAspect="1"/>
          </p:cNvPicPr>
          <p:nvPr/>
        </p:nvPicPr>
        <p:blipFill>
          <a:blip r:embed="rId10"/>
          <a:stretch>
            <a:fillRect/>
          </a:stretch>
        </p:blipFill>
        <p:spPr>
          <a:xfrm>
            <a:off x="5930606" y="868892"/>
            <a:ext cx="385812" cy="263054"/>
          </a:xfrm>
          <a:prstGeom prst="rect">
            <a:avLst/>
          </a:prstGeom>
        </p:spPr>
      </p:pic>
      <p:pic>
        <p:nvPicPr>
          <p:cNvPr id="17" name="Afbeelding 16">
            <a:extLst>
              <a:ext uri="{FF2B5EF4-FFF2-40B4-BE49-F238E27FC236}">
                <a16:creationId xmlns:a16="http://schemas.microsoft.com/office/drawing/2014/main" id="{EEBCA26C-BB86-447A-8A29-26725E2510E4}"/>
              </a:ext>
            </a:extLst>
          </p:cNvPr>
          <p:cNvPicPr>
            <a:picLocks noChangeAspect="1"/>
          </p:cNvPicPr>
          <p:nvPr/>
        </p:nvPicPr>
        <p:blipFill rotWithShape="1">
          <a:blip r:embed="rId11"/>
          <a:srcRect l="17050" t="33024" r="61669" b="30375"/>
          <a:stretch/>
        </p:blipFill>
        <p:spPr>
          <a:xfrm>
            <a:off x="5930606" y="2734759"/>
            <a:ext cx="350275" cy="338696"/>
          </a:xfrm>
          <a:prstGeom prst="rect">
            <a:avLst/>
          </a:prstGeom>
        </p:spPr>
      </p:pic>
      <p:pic>
        <p:nvPicPr>
          <p:cNvPr id="18" name="Afbeelding 17">
            <a:extLst>
              <a:ext uri="{FF2B5EF4-FFF2-40B4-BE49-F238E27FC236}">
                <a16:creationId xmlns:a16="http://schemas.microsoft.com/office/drawing/2014/main" id="{8501C6E1-C974-49AF-BD85-7BA53DFABA3D}"/>
              </a:ext>
            </a:extLst>
          </p:cNvPr>
          <p:cNvPicPr>
            <a:picLocks noChangeAspect="1"/>
          </p:cNvPicPr>
          <p:nvPr/>
        </p:nvPicPr>
        <p:blipFill>
          <a:blip r:embed="rId12"/>
          <a:stretch>
            <a:fillRect/>
          </a:stretch>
        </p:blipFill>
        <p:spPr>
          <a:xfrm>
            <a:off x="6017193" y="3493299"/>
            <a:ext cx="299225" cy="290796"/>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Een grijze ruimte vol vraagtekens met een open uitgang">
            <a:extLst>
              <a:ext uri="{FF2B5EF4-FFF2-40B4-BE49-F238E27FC236}">
                <a16:creationId xmlns:a16="http://schemas.microsoft.com/office/drawing/2014/main" id="{67CCDCF9-08C9-689C-8104-4499F5FE0CEA}"/>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itel 1">
            <a:extLst>
              <a:ext uri="{FF2B5EF4-FFF2-40B4-BE49-F238E27FC236}">
                <a16:creationId xmlns:a16="http://schemas.microsoft.com/office/drawing/2014/main" id="{18C30542-8264-24EA-50F1-9D938451503A}"/>
              </a:ext>
            </a:extLst>
          </p:cNvPr>
          <p:cNvSpPr>
            <a:spLocks noGrp="1"/>
          </p:cNvSpPr>
          <p:nvPr>
            <p:ph type="ctrTitle"/>
          </p:nvPr>
        </p:nvSpPr>
        <p:spPr>
          <a:xfrm>
            <a:off x="841248" y="600427"/>
            <a:ext cx="9875520" cy="3299902"/>
          </a:xfrm>
        </p:spPr>
        <p:txBody>
          <a:bodyPr>
            <a:normAutofit/>
          </a:bodyPr>
          <a:lstStyle/>
          <a:p>
            <a:pPr algn="l"/>
            <a:r>
              <a:rPr lang="nl-NL" sz="8200">
                <a:solidFill>
                  <a:srgbClr val="FFFFFF"/>
                </a:solidFill>
              </a:rPr>
              <a:t>Nog vragen? </a:t>
            </a:r>
            <a:br>
              <a:rPr lang="nl-NL" sz="8200">
                <a:solidFill>
                  <a:srgbClr val="FFFFFF"/>
                </a:solidFill>
              </a:rPr>
            </a:br>
            <a:endParaRPr lang="nl-NL" sz="8200">
              <a:solidFill>
                <a:srgbClr val="FFFFFF"/>
              </a:solidFill>
            </a:endParaRPr>
          </a:p>
        </p:txBody>
      </p:sp>
    </p:spTree>
    <p:extLst>
      <p:ext uri="{BB962C8B-B14F-4D97-AF65-F5344CB8AC3E}">
        <p14:creationId xmlns:p14="http://schemas.microsoft.com/office/powerpoint/2010/main" val="218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FD0B0-A1DC-0C29-331C-6591E725068B}"/>
              </a:ext>
            </a:extLst>
          </p:cNvPr>
          <p:cNvSpPr>
            <a:spLocks noGrp="1"/>
          </p:cNvSpPr>
          <p:nvPr>
            <p:ph type="title"/>
          </p:nvPr>
        </p:nvSpPr>
        <p:spPr>
          <a:xfrm>
            <a:off x="838200" y="3734626"/>
            <a:ext cx="10515600" cy="1325563"/>
          </a:xfrm>
        </p:spPr>
        <p:txBody>
          <a:bodyPr/>
          <a:lstStyle/>
          <a:p>
            <a:r>
              <a:rPr lang="nl-NL" b="1" dirty="0">
                <a:solidFill>
                  <a:schemeClr val="accent6"/>
                </a:solidFill>
              </a:rPr>
              <a:t>Dan mag je nu doorwerken aan het LA! </a:t>
            </a:r>
          </a:p>
        </p:txBody>
      </p:sp>
    </p:spTree>
    <p:extLst>
      <p:ext uri="{BB962C8B-B14F-4D97-AF65-F5344CB8AC3E}">
        <p14:creationId xmlns:p14="http://schemas.microsoft.com/office/powerpoint/2010/main" val="253228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1122196">
            <a:off x="230930" y="2200842"/>
            <a:ext cx="6276013" cy="648072"/>
          </a:xfrm>
        </p:spPr>
        <p:txBody>
          <a:bodyPr>
            <a:normAutofit fontScale="90000"/>
          </a:bodyPr>
          <a:lstStyle/>
          <a:p>
            <a:r>
              <a:rPr lang="nl-NL"/>
              <a:t>Waar gaat het ook alweer over bij Stad en Wijk?! </a:t>
            </a:r>
            <a:br>
              <a:rPr lang="nl-NL"/>
            </a:br>
            <a:br>
              <a:rPr lang="nl-NL"/>
            </a:br>
            <a:r>
              <a:rPr lang="nl-NL"/>
              <a:t>Even puzzelen! </a:t>
            </a:r>
          </a:p>
        </p:txBody>
      </p:sp>
      <p:pic>
        <p:nvPicPr>
          <p:cNvPr id="5" name="Afbeelding 4">
            <a:extLst>
              <a:ext uri="{FF2B5EF4-FFF2-40B4-BE49-F238E27FC236}">
                <a16:creationId xmlns:a16="http://schemas.microsoft.com/office/drawing/2014/main" id="{3E9E708A-2EAF-4189-B87A-DE182D2D3B89}"/>
              </a:ext>
            </a:extLst>
          </p:cNvPr>
          <p:cNvPicPr>
            <a:picLocks noChangeAspect="1"/>
          </p:cNvPicPr>
          <p:nvPr/>
        </p:nvPicPr>
        <p:blipFill>
          <a:blip r:embed="rId3"/>
          <a:stretch>
            <a:fillRect/>
          </a:stretch>
        </p:blipFill>
        <p:spPr>
          <a:xfrm>
            <a:off x="5716697" y="1485900"/>
            <a:ext cx="6031342" cy="4892040"/>
          </a:xfrm>
          <a:prstGeom prst="rect">
            <a:avLst/>
          </a:prstGeom>
        </p:spPr>
      </p:pic>
    </p:spTree>
    <p:extLst>
      <p:ext uri="{BB962C8B-B14F-4D97-AF65-F5344CB8AC3E}">
        <p14:creationId xmlns:p14="http://schemas.microsoft.com/office/powerpoint/2010/main" val="16863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4A9E3A-0944-BA31-F7D2-178232432028}"/>
              </a:ext>
            </a:extLst>
          </p:cNvPr>
          <p:cNvPicPr>
            <a:picLocks noChangeAspect="1"/>
          </p:cNvPicPr>
          <p:nvPr/>
        </p:nvPicPr>
        <p:blipFill>
          <a:blip r:embed="rId3"/>
          <a:stretch>
            <a:fillRect/>
          </a:stretch>
        </p:blipFill>
        <p:spPr>
          <a:xfrm>
            <a:off x="2352663" y="643466"/>
            <a:ext cx="7486674" cy="6064206"/>
          </a:xfrm>
          <a:prstGeom prst="rect">
            <a:avLst/>
          </a:prstGeom>
        </p:spPr>
      </p:pic>
    </p:spTree>
    <p:extLst>
      <p:ext uri="{BB962C8B-B14F-4D97-AF65-F5344CB8AC3E}">
        <p14:creationId xmlns:p14="http://schemas.microsoft.com/office/powerpoint/2010/main" val="223313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997" y="945192"/>
            <a:ext cx="8860565" cy="648072"/>
          </a:xfrm>
        </p:spPr>
        <p:txBody>
          <a:bodyPr>
            <a:normAutofit fontScale="90000"/>
          </a:bodyPr>
          <a:lstStyle/>
          <a:p>
            <a:r>
              <a:rPr lang="nl-NL" dirty="0">
                <a:solidFill>
                  <a:schemeClr val="accent6"/>
                </a:solidFill>
              </a:rPr>
              <a:t>Inhoud van deze les:</a:t>
            </a:r>
          </a:p>
        </p:txBody>
      </p:sp>
      <p:pic>
        <p:nvPicPr>
          <p:cNvPr id="5" name="Afbeelding 4">
            <a:extLst>
              <a:ext uri="{FF2B5EF4-FFF2-40B4-BE49-F238E27FC236}">
                <a16:creationId xmlns:a16="http://schemas.microsoft.com/office/drawing/2014/main" id="{2EE162D0-A17B-4978-A698-A2E97FCBA0A9}"/>
              </a:ext>
            </a:extLst>
          </p:cNvPr>
          <p:cNvPicPr>
            <a:picLocks noChangeAspect="1"/>
          </p:cNvPicPr>
          <p:nvPr/>
        </p:nvPicPr>
        <p:blipFill>
          <a:blip r:embed="rId3"/>
          <a:stretch>
            <a:fillRect/>
          </a:stretch>
        </p:blipFill>
        <p:spPr>
          <a:xfrm>
            <a:off x="7913309" y="3117963"/>
            <a:ext cx="3780147" cy="2515516"/>
          </a:xfrm>
          <a:prstGeom prst="rect">
            <a:avLst/>
          </a:prstGeom>
        </p:spPr>
      </p:pic>
      <p:sp>
        <p:nvSpPr>
          <p:cNvPr id="6" name="Tijdelijke aanduiding voor inhoud 5">
            <a:extLst>
              <a:ext uri="{FF2B5EF4-FFF2-40B4-BE49-F238E27FC236}">
                <a16:creationId xmlns:a16="http://schemas.microsoft.com/office/drawing/2014/main" id="{A529F45E-08C3-FD93-97C4-14212FEC5941}"/>
              </a:ext>
            </a:extLst>
          </p:cNvPr>
          <p:cNvSpPr>
            <a:spLocks noGrp="1"/>
          </p:cNvSpPr>
          <p:nvPr>
            <p:ph idx="1"/>
          </p:nvPr>
        </p:nvSpPr>
        <p:spPr/>
        <p:txBody>
          <a:bodyPr/>
          <a:lstStyle/>
          <a:p>
            <a:r>
              <a:rPr lang="nl-NL" dirty="0"/>
              <a:t>Wijkschouw?! </a:t>
            </a:r>
          </a:p>
          <a:p>
            <a:r>
              <a:rPr lang="nl-NL" dirty="0"/>
              <a:t>Input voor </a:t>
            </a:r>
            <a:r>
              <a:rPr lang="nl-NL" dirty="0" err="1"/>
              <a:t>deskresaerch</a:t>
            </a:r>
            <a:r>
              <a:rPr lang="nl-NL" dirty="0"/>
              <a:t> </a:t>
            </a:r>
          </a:p>
          <a:p>
            <a:r>
              <a:rPr lang="nl-NL" dirty="0"/>
              <a:t>Werken aan LA </a:t>
            </a:r>
          </a:p>
          <a:p>
            <a:pPr marL="0" indent="0">
              <a:buNone/>
            </a:pPr>
            <a:endParaRPr lang="nl-NL" dirty="0"/>
          </a:p>
        </p:txBody>
      </p:sp>
    </p:spTree>
    <p:extLst>
      <p:ext uri="{BB962C8B-B14F-4D97-AF65-F5344CB8AC3E}">
        <p14:creationId xmlns:p14="http://schemas.microsoft.com/office/powerpoint/2010/main" val="342207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die bloem vasthoudt">
            <a:extLst>
              <a:ext uri="{FF2B5EF4-FFF2-40B4-BE49-F238E27FC236}">
                <a16:creationId xmlns:a16="http://schemas.microsoft.com/office/drawing/2014/main" id="{CBFB3051-F836-728E-ACCF-1E46448542F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kstvak 2">
            <a:extLst>
              <a:ext uri="{FF2B5EF4-FFF2-40B4-BE49-F238E27FC236}">
                <a16:creationId xmlns:a16="http://schemas.microsoft.com/office/drawing/2014/main" id="{D91A5F55-8983-466D-A711-16C43613F383}"/>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Hoe is de </a:t>
            </a:r>
            <a:r>
              <a:rPr lang="en-US" sz="4000" dirty="0" err="1">
                <a:latin typeface="+mj-lt"/>
                <a:ea typeface="+mj-ea"/>
                <a:cs typeface="+mj-cs"/>
              </a:rPr>
              <a:t>Wijkschouw</a:t>
            </a:r>
            <a:r>
              <a:rPr lang="en-US" sz="4000" dirty="0">
                <a:latin typeface="+mj-lt"/>
                <a:ea typeface="+mj-ea"/>
                <a:cs typeface="+mj-cs"/>
              </a:rPr>
              <a:t> </a:t>
            </a:r>
            <a:r>
              <a:rPr lang="en-US" sz="4000" dirty="0" err="1">
                <a:latin typeface="+mj-lt"/>
                <a:ea typeface="+mj-ea"/>
                <a:cs typeface="+mj-cs"/>
              </a:rPr>
              <a:t>gegaan</a:t>
            </a:r>
            <a:r>
              <a:rPr lang="en-US" sz="4000" dirty="0">
                <a:latin typeface="+mj-lt"/>
                <a:ea typeface="+mj-ea"/>
                <a:cs typeface="+mj-cs"/>
              </a:rPr>
              <a:t>?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64720EEC-13AD-4C98-BC87-8CD183BCC7D9}"/>
              </a:ext>
            </a:extLst>
          </p:cNvPr>
          <p:cNvSpPr txBox="1"/>
          <p:nvPr/>
        </p:nvSpPr>
        <p:spPr>
          <a:xfrm>
            <a:off x="729464" y="1017141"/>
            <a:ext cx="8640566" cy="1633591"/>
          </a:xfrm>
          <a:prstGeom prst="rect">
            <a:avLst/>
          </a:prstGeom>
          <a:noFill/>
        </p:spPr>
        <p:txBody>
          <a:bodyPr wrap="square" rtlCol="0">
            <a:spAutoFit/>
          </a:bodyPr>
          <a:lstStyle/>
          <a:p>
            <a:endParaRPr lang="nl-NL"/>
          </a:p>
        </p:txBody>
      </p:sp>
    </p:spTree>
    <p:extLst>
      <p:ext uri="{BB962C8B-B14F-4D97-AF65-F5344CB8AC3E}">
        <p14:creationId xmlns:p14="http://schemas.microsoft.com/office/powerpoint/2010/main" val="387192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FC443A11-4909-FAD1-F276-9D456FB15691}"/>
              </a:ext>
            </a:extLst>
          </p:cNvPr>
          <p:cNvGraphicFramePr>
            <a:graphicFrameLocks noGrp="1"/>
          </p:cNvGraphicFramePr>
          <p:nvPr>
            <p:extLst>
              <p:ext uri="{D42A27DB-BD31-4B8C-83A1-F6EECF244321}">
                <p14:modId xmlns:p14="http://schemas.microsoft.com/office/powerpoint/2010/main" val="3343855525"/>
              </p:ext>
            </p:extLst>
          </p:nvPr>
        </p:nvGraphicFramePr>
        <p:xfrm>
          <a:off x="1093381" y="1088020"/>
          <a:ext cx="10005237" cy="5499184"/>
        </p:xfrm>
        <a:graphic>
          <a:graphicData uri="http://schemas.openxmlformats.org/drawingml/2006/table">
            <a:tbl>
              <a:tblPr firstRow="1" firstCol="1" bandRow="1"/>
              <a:tblGrid>
                <a:gridCol w="2983952">
                  <a:extLst>
                    <a:ext uri="{9D8B030D-6E8A-4147-A177-3AD203B41FA5}">
                      <a16:colId xmlns:a16="http://schemas.microsoft.com/office/drawing/2014/main" val="3741167189"/>
                    </a:ext>
                  </a:extLst>
                </a:gridCol>
                <a:gridCol w="5421086">
                  <a:extLst>
                    <a:ext uri="{9D8B030D-6E8A-4147-A177-3AD203B41FA5}">
                      <a16:colId xmlns:a16="http://schemas.microsoft.com/office/drawing/2014/main" val="1268158956"/>
                    </a:ext>
                  </a:extLst>
                </a:gridCol>
                <a:gridCol w="1600199">
                  <a:extLst>
                    <a:ext uri="{9D8B030D-6E8A-4147-A177-3AD203B41FA5}">
                      <a16:colId xmlns:a16="http://schemas.microsoft.com/office/drawing/2014/main" val="2678117044"/>
                    </a:ext>
                  </a:extLst>
                </a:gridCol>
              </a:tblGrid>
              <a:tr h="238002">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In je verslag: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Stappen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Les</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1112"/>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1. Een beschrijving van je wijk.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Geef een korte beschrijving van je wijk zodat een buitenstaander een idee heeft.</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576258"/>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bv. via Google Earth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5360"/>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3. Belangrijke ontwikkelingen in de wijk/buurt.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Doe deskresearch naar de ontwikkelingen in je wijk in de afgelopen jaren en eventuele toekomstplannen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 en 3</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379459"/>
                  </a:ext>
                </a:extLst>
              </a:tr>
              <a:tr h="846859">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4. De Wijkschouw doen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onderzoekt 5 plekken aan de hand van het Wijkschouwboekje. Vul het boekje goed in &gt; boekje hoef je niet in te leveren!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30678346"/>
                  </a:ext>
                </a:extLst>
              </a:tr>
              <a:tr h="557315">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5. 10 foto’s van onderdelen uit de wijkschouw.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tijdens je wijkschouw van de 5 plekken die je onderzoekt, 10 foto’s. Die komen in het verslag.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4517133"/>
                  </a:ext>
                </a:extLst>
              </a:tr>
              <a:tr h="846859">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6. Informatie voor in het verslag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Vul ook het verzameloverzicht in; dit komt ook in je verslag. </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Voor je verslag beschrijf je de belangrijkste uitkomsten van je onderzoek per plek.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87788456"/>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7. SWOT-analyse van de fysieke kenmerken van jouw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Met alle informatie over je wijkbeschrijving, de Wijkschouw en een objectieve leef-meter, maak je een SWOT-analyse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4</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587650"/>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8. Lijst van maatregelen om je wijk te verbeteren.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beschrijft een aantal ideeën waardoor je leefbaarheid van je wijk beter zou kunnen worden.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760993"/>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9. Bronvermelding.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Welke bronnen heb je gebruikt: beschrijf die ook.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468730"/>
                  </a:ext>
                </a:extLst>
              </a:tr>
            </a:tbl>
          </a:graphicData>
        </a:graphic>
      </p:graphicFrame>
      <p:sp>
        <p:nvSpPr>
          <p:cNvPr id="3" name="Tekstvak 2">
            <a:extLst>
              <a:ext uri="{FF2B5EF4-FFF2-40B4-BE49-F238E27FC236}">
                <a16:creationId xmlns:a16="http://schemas.microsoft.com/office/drawing/2014/main" id="{C40E37D6-6DE9-4AD3-5A04-2E3B2F205C8E}"/>
              </a:ext>
            </a:extLst>
          </p:cNvPr>
          <p:cNvSpPr txBox="1"/>
          <p:nvPr/>
        </p:nvSpPr>
        <p:spPr>
          <a:xfrm>
            <a:off x="1093381" y="393405"/>
            <a:ext cx="5637028" cy="584775"/>
          </a:xfrm>
          <a:prstGeom prst="rect">
            <a:avLst/>
          </a:prstGeom>
          <a:noFill/>
        </p:spPr>
        <p:txBody>
          <a:bodyPr wrap="square" rtlCol="0">
            <a:spAutoFit/>
          </a:bodyPr>
          <a:lstStyle/>
          <a:p>
            <a:r>
              <a:rPr lang="nl-NL" sz="3200"/>
              <a:t>Stappen voor LA Mijn Wijk: </a:t>
            </a:r>
          </a:p>
        </p:txBody>
      </p:sp>
    </p:spTree>
    <p:extLst>
      <p:ext uri="{BB962C8B-B14F-4D97-AF65-F5344CB8AC3E}">
        <p14:creationId xmlns:p14="http://schemas.microsoft.com/office/powerpoint/2010/main" val="315943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28F6BA3C-9B25-405F-B249-C6787B6669C6}"/>
              </a:ext>
            </a:extLst>
          </p:cNvPr>
          <p:cNvSpPr txBox="1">
            <a:spLocks noChangeArrowheads="1"/>
          </p:cNvSpPr>
          <p:nvPr/>
        </p:nvSpPr>
        <p:spPr bwMode="auto">
          <a:xfrm>
            <a:off x="1001780" y="1895136"/>
            <a:ext cx="4586840" cy="1923604"/>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FF2F0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van de fysieke leefomgeving van je wijk in beeld brengt, met daarin: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beschrijving  en een kaartje van je wijk.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Belangrijke ontwikkelingen in de wijk/buurt.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Het verzameloverzicht uit het schouwboekje.</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10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fysieke kenmerken van jouw wijk</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Bronvermelding.</a:t>
            </a:r>
          </a:p>
        </p:txBody>
      </p:sp>
      <p:sp>
        <p:nvSpPr>
          <p:cNvPr id="5" name="Text Box 9">
            <a:extLst>
              <a:ext uri="{FF2B5EF4-FFF2-40B4-BE49-F238E27FC236}">
                <a16:creationId xmlns:a16="http://schemas.microsoft.com/office/drawing/2014/main" id="{A1E662C2-3279-42A9-8DD7-117EC9EF914F}"/>
              </a:ext>
            </a:extLst>
          </p:cNvPr>
          <p:cNvSpPr txBox="1">
            <a:spLocks noChangeArrowheads="1"/>
          </p:cNvSpPr>
          <p:nvPr/>
        </p:nvSpPr>
        <p:spPr bwMode="auto">
          <a:xfrm>
            <a:off x="995004" y="3892849"/>
            <a:ext cx="4586840"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FF2F0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kaart van je wijk en doe </a:t>
            </a:r>
            <a:r>
              <a:rPr lang="nl-NL" sz="1200" dirty="0" err="1">
                <a:latin typeface="+mn-lt"/>
                <a:ea typeface="Calibri" pitchFamily="34" charset="0"/>
                <a:cs typeface="Arial" panose="020B0604020202020204" pitchFamily="34" charset="0"/>
              </a:rPr>
              <a:t>deskresarch</a:t>
            </a:r>
            <a:r>
              <a:rPr lang="nl-NL" sz="1200" dirty="0">
                <a:latin typeface="+mn-lt"/>
                <a:ea typeface="Calibri" pitchFamily="34" charset="0"/>
                <a:cs typeface="Arial" panose="020B0604020202020204" pitchFamily="34" charset="0"/>
              </a:rPr>
              <a:t> naar de ontwikkelingen in je wijk in de afgelopen jaren.</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Ga op wijkschouw in je wijk. Neem de kaart, telefoon en het schouwboekje mee.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Zoek 5 plekken die je beoordeelt met behulp van het schouwboekje.  Geef deze plekken aan op je kaart.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Maak in totaal 10 foto’s. Geef aan waar de foto’s gemaakt zijn in de overzichtskaart.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Vul het verzameloverzicht in.</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fysieke kenmerken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lijst van maatregelen die de leefbaarheid in jouw wijk zouden vergroten.</a:t>
            </a:r>
          </a:p>
        </p:txBody>
      </p:sp>
      <p:sp>
        <p:nvSpPr>
          <p:cNvPr id="6" name="Text Box 14">
            <a:extLst>
              <a:ext uri="{FF2B5EF4-FFF2-40B4-BE49-F238E27FC236}">
                <a16:creationId xmlns:a16="http://schemas.microsoft.com/office/drawing/2014/main" id="{E9C31F5D-3EAD-4EFE-9211-94908843DA03}"/>
              </a:ext>
            </a:extLst>
          </p:cNvPr>
          <p:cNvSpPr txBox="1">
            <a:spLocks noChangeArrowheads="1"/>
          </p:cNvSpPr>
          <p:nvPr/>
        </p:nvSpPr>
        <p:spPr bwMode="auto">
          <a:xfrm>
            <a:off x="6415441" y="3411460"/>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7" name="Text Box 14">
            <a:extLst>
              <a:ext uri="{FF2B5EF4-FFF2-40B4-BE49-F238E27FC236}">
                <a16:creationId xmlns:a16="http://schemas.microsoft.com/office/drawing/2014/main" id="{D6F48DCF-595A-4BCA-BC9F-708C8545E9A1}"/>
              </a:ext>
            </a:extLst>
          </p:cNvPr>
          <p:cNvSpPr txBox="1">
            <a:spLocks noChangeArrowheads="1"/>
          </p:cNvSpPr>
          <p:nvPr/>
        </p:nvSpPr>
        <p:spPr bwMode="auto">
          <a:xfrm>
            <a:off x="6415441" y="2856938"/>
            <a:ext cx="4552379"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Lessen Stad en wijk </a:t>
            </a:r>
          </a:p>
        </p:txBody>
      </p:sp>
      <p:sp>
        <p:nvSpPr>
          <p:cNvPr id="8" name="Text Box 17">
            <a:extLst>
              <a:ext uri="{FF2B5EF4-FFF2-40B4-BE49-F238E27FC236}">
                <a16:creationId xmlns:a16="http://schemas.microsoft.com/office/drawing/2014/main" id="{D0CDA07E-4529-4BD5-8EA0-677AC63CAACD}"/>
              </a:ext>
            </a:extLst>
          </p:cNvPr>
          <p:cNvSpPr txBox="1">
            <a:spLocks noChangeArrowheads="1"/>
          </p:cNvSpPr>
          <p:nvPr/>
        </p:nvSpPr>
        <p:spPr bwMode="auto">
          <a:xfrm>
            <a:off x="6415443" y="868892"/>
            <a:ext cx="4552379" cy="1369606"/>
          </a:xfrm>
          <a:prstGeom prst="rect">
            <a:avLst/>
          </a:prstGeom>
          <a:noFill/>
          <a:ln w="9525">
            <a:solidFill>
              <a:schemeClr val="tx1"/>
            </a:solidFill>
            <a:miter lim="800000"/>
            <a:headEnd/>
            <a:tailEnd/>
          </a:ln>
          <a:effectLst/>
        </p:spPr>
        <p:txBody>
          <a:bodyPr wrap="square" lIns="91440" tIns="45720" rIns="91440" bIns="45720" anchor="t">
            <a:spAutoFit/>
          </a:bodyPr>
          <a:lstStyle/>
          <a:p>
            <a:pPr lvl="0" fontAlgn="base">
              <a:spcBef>
                <a:spcPct val="0"/>
              </a:spcBef>
              <a:spcAft>
                <a:spcPct val="0"/>
              </a:spcAft>
            </a:pPr>
            <a:r>
              <a:rPr lang="nl-NL" sz="1100" b="1" dirty="0">
                <a:solidFill>
                  <a:srgbClr val="FF2F0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Je wordt een groepje feedback friends geplaatst</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Deadline product: </a:t>
            </a:r>
            <a:r>
              <a:rPr lang="nl-NL" sz="1200" b="1" i="1" dirty="0">
                <a:latin typeface="+mj-lt"/>
                <a:ea typeface="Calibri" pitchFamily="34" charset="0"/>
                <a:cs typeface="Arial" panose="020B0604020202020204" pitchFamily="34" charset="0"/>
              </a:rPr>
              <a:t>9-10-2023</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Feedback friends</a:t>
            </a:r>
            <a:r>
              <a:rPr lang="nl-NL" sz="1200">
                <a:latin typeface="+mj-lt"/>
                <a:ea typeface="Calibri" pitchFamily="34" charset="0"/>
                <a:cs typeface="Arial" panose="020B0604020202020204" pitchFamily="34" charset="0"/>
              </a:rPr>
              <a:t>: </a:t>
            </a:r>
            <a:r>
              <a:rPr lang="nl-NL" sz="1200" b="1" i="1">
                <a:latin typeface="+mj-lt"/>
                <a:ea typeface="Calibri" pitchFamily="34" charset="0"/>
                <a:cs typeface="Arial" panose="020B0604020202020204" pitchFamily="34" charset="0"/>
              </a:rPr>
              <a:t>23-10-2023</a:t>
            </a:r>
            <a:endParaRPr lang="nl-NL" sz="1200" b="1" i="1" dirty="0">
              <a:latin typeface="+mj-lt"/>
              <a:ea typeface="Calibri" pitchFamily="34" charset="0"/>
              <a:cs typeface="Arial" panose="020B0604020202020204" pitchFamily="34" charset="0"/>
            </a:endParaRPr>
          </a:p>
        </p:txBody>
      </p:sp>
      <p:pic>
        <p:nvPicPr>
          <p:cNvPr id="9" name="Afbeelding 8">
            <a:extLst>
              <a:ext uri="{FF2B5EF4-FFF2-40B4-BE49-F238E27FC236}">
                <a16:creationId xmlns:a16="http://schemas.microsoft.com/office/drawing/2014/main" id="{BC2191CA-D16F-419A-AE08-E79F67CE84E6}"/>
              </a:ext>
            </a:extLst>
          </p:cNvPr>
          <p:cNvPicPr>
            <a:picLocks noChangeAspect="1"/>
          </p:cNvPicPr>
          <p:nvPr/>
        </p:nvPicPr>
        <p:blipFill>
          <a:blip r:embed="rId5"/>
          <a:stretch>
            <a:fillRect/>
          </a:stretch>
        </p:blipFill>
        <p:spPr>
          <a:xfrm>
            <a:off x="639467" y="1957196"/>
            <a:ext cx="263290" cy="321303"/>
          </a:xfrm>
          <a:prstGeom prst="rect">
            <a:avLst/>
          </a:prstGeom>
        </p:spPr>
      </p:pic>
      <p:pic>
        <p:nvPicPr>
          <p:cNvPr id="10" name="Afbeelding 9">
            <a:extLst>
              <a:ext uri="{FF2B5EF4-FFF2-40B4-BE49-F238E27FC236}">
                <a16:creationId xmlns:a16="http://schemas.microsoft.com/office/drawing/2014/main" id="{1F3DD174-0D9D-4F07-97DD-38695F950911}"/>
              </a:ext>
            </a:extLst>
          </p:cNvPr>
          <p:cNvPicPr>
            <a:picLocks noChangeAspect="1"/>
          </p:cNvPicPr>
          <p:nvPr/>
        </p:nvPicPr>
        <p:blipFill>
          <a:blip r:embed="rId6"/>
          <a:stretch>
            <a:fillRect/>
          </a:stretch>
        </p:blipFill>
        <p:spPr>
          <a:xfrm>
            <a:off x="659132" y="4057170"/>
            <a:ext cx="266283" cy="416301"/>
          </a:xfrm>
          <a:prstGeom prst="rect">
            <a:avLst/>
          </a:prstGeom>
        </p:spPr>
      </p:pic>
      <p:sp>
        <p:nvSpPr>
          <p:cNvPr id="11" name="Tekstvak 10">
            <a:extLst>
              <a:ext uri="{FF2B5EF4-FFF2-40B4-BE49-F238E27FC236}">
                <a16:creationId xmlns:a16="http://schemas.microsoft.com/office/drawing/2014/main" id="{D274754A-8DB2-4499-97E1-BBEB70D76C7F}"/>
              </a:ext>
            </a:extLst>
          </p:cNvPr>
          <p:cNvSpPr txBox="1"/>
          <p:nvPr/>
        </p:nvSpPr>
        <p:spPr>
          <a:xfrm>
            <a:off x="8003835" y="369335"/>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12" name="Afbeelding 11">
            <a:extLst>
              <a:ext uri="{FF2B5EF4-FFF2-40B4-BE49-F238E27FC236}">
                <a16:creationId xmlns:a16="http://schemas.microsoft.com/office/drawing/2014/main" id="{3EC3A216-E40E-427A-A5A5-FBDE7E1AE7FA}"/>
              </a:ext>
            </a:extLst>
          </p:cNvPr>
          <p:cNvPicPr>
            <a:picLocks noChangeAspect="1"/>
          </p:cNvPicPr>
          <p:nvPr/>
        </p:nvPicPr>
        <p:blipFill>
          <a:blip r:embed="rId7"/>
          <a:stretch>
            <a:fillRect/>
          </a:stretch>
        </p:blipFill>
        <p:spPr>
          <a:xfrm>
            <a:off x="6316418" y="4751095"/>
            <a:ext cx="2572735" cy="1560711"/>
          </a:xfrm>
          <a:prstGeom prst="rect">
            <a:avLst/>
          </a:prstGeom>
        </p:spPr>
      </p:pic>
      <p:sp>
        <p:nvSpPr>
          <p:cNvPr id="13" name="Tekstvak 12">
            <a:extLst>
              <a:ext uri="{FF2B5EF4-FFF2-40B4-BE49-F238E27FC236}">
                <a16:creationId xmlns:a16="http://schemas.microsoft.com/office/drawing/2014/main" id="{E088D057-99F4-4D3B-A556-A2562A78FACB}"/>
              </a:ext>
            </a:extLst>
          </p:cNvPr>
          <p:cNvSpPr txBox="1"/>
          <p:nvPr/>
        </p:nvSpPr>
        <p:spPr>
          <a:xfrm>
            <a:off x="995004" y="138502"/>
            <a:ext cx="7894149" cy="461665"/>
          </a:xfrm>
          <a:prstGeom prst="rect">
            <a:avLst/>
          </a:prstGeom>
          <a:noFill/>
        </p:spPr>
        <p:txBody>
          <a:bodyPr wrap="square" rtlCol="0">
            <a:spAutoFit/>
          </a:bodyPr>
          <a:lstStyle/>
          <a:p>
            <a:pPr lvl="0" fontAlgn="base">
              <a:spcBef>
                <a:spcPct val="0"/>
              </a:spcBef>
              <a:spcAft>
                <a:spcPct val="0"/>
              </a:spcAft>
            </a:pPr>
            <a:r>
              <a:rPr lang="nl-NL" sz="2400" dirty="0">
                <a:solidFill>
                  <a:prstClr val="black"/>
                </a:solidFill>
                <a:latin typeface="Arial" charset="0"/>
                <a:cs typeface="Arial" charset="0"/>
              </a:rPr>
              <a:t>2324 </a:t>
            </a:r>
            <a:r>
              <a:rPr lang="nl-NL" sz="2400">
                <a:solidFill>
                  <a:prstClr val="black"/>
                </a:solidFill>
                <a:latin typeface="Arial" charset="0"/>
                <a:cs typeface="Arial" charset="0"/>
              </a:rPr>
              <a:t>MLO TP </a:t>
            </a:r>
            <a:r>
              <a:rPr lang="nl-NL" sz="2400" dirty="0">
                <a:solidFill>
                  <a:prstClr val="black"/>
                </a:solidFill>
                <a:latin typeface="Arial" charset="0"/>
                <a:cs typeface="Arial" charset="0"/>
              </a:rPr>
              <a:t>1 Mijn wijk</a:t>
            </a:r>
          </a:p>
        </p:txBody>
      </p:sp>
      <p:sp>
        <p:nvSpPr>
          <p:cNvPr id="14" name="Text Box 7">
            <a:extLst>
              <a:ext uri="{FF2B5EF4-FFF2-40B4-BE49-F238E27FC236}">
                <a16:creationId xmlns:a16="http://schemas.microsoft.com/office/drawing/2014/main" id="{6DEB9258-0FDF-4D2D-A268-1D8DEB4BFFDB}"/>
              </a:ext>
            </a:extLst>
          </p:cNvPr>
          <p:cNvSpPr txBox="1">
            <a:spLocks noChangeArrowheads="1"/>
          </p:cNvSpPr>
          <p:nvPr/>
        </p:nvSpPr>
        <p:spPr bwMode="auto">
          <a:xfrm>
            <a:off x="995004" y="786272"/>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FF2F0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en verbetervoorstellen doen om de leefbaarheid te vergroten. </a:t>
            </a:r>
          </a:p>
        </p:txBody>
      </p:sp>
      <p:pic>
        <p:nvPicPr>
          <p:cNvPr id="15" name="Afbeelding 14">
            <a:extLst>
              <a:ext uri="{FF2B5EF4-FFF2-40B4-BE49-F238E27FC236}">
                <a16:creationId xmlns:a16="http://schemas.microsoft.com/office/drawing/2014/main" id="{1A54A59D-20C9-40C0-B8C0-A7B5078D65A7}"/>
              </a:ext>
            </a:extLst>
          </p:cNvPr>
          <p:cNvPicPr>
            <a:picLocks noChangeAspect="1"/>
          </p:cNvPicPr>
          <p:nvPr/>
        </p:nvPicPr>
        <p:blipFill rotWithShape="1">
          <a:blip r:embed="rId8"/>
          <a:srcRect l="21805" r="10840"/>
          <a:stretch/>
        </p:blipFill>
        <p:spPr>
          <a:xfrm>
            <a:off x="621445" y="781285"/>
            <a:ext cx="299335" cy="412425"/>
          </a:xfrm>
          <a:prstGeom prst="rect">
            <a:avLst/>
          </a:prstGeom>
        </p:spPr>
      </p:pic>
      <p:pic>
        <p:nvPicPr>
          <p:cNvPr id="16" name="Afbeelding 15">
            <a:extLst>
              <a:ext uri="{FF2B5EF4-FFF2-40B4-BE49-F238E27FC236}">
                <a16:creationId xmlns:a16="http://schemas.microsoft.com/office/drawing/2014/main" id="{97CAA81A-091F-4F58-938A-12FD49C50AB6}"/>
              </a:ext>
            </a:extLst>
          </p:cNvPr>
          <p:cNvPicPr>
            <a:picLocks noChangeAspect="1"/>
          </p:cNvPicPr>
          <p:nvPr/>
        </p:nvPicPr>
        <p:blipFill>
          <a:blip r:embed="rId9"/>
          <a:stretch>
            <a:fillRect/>
          </a:stretch>
        </p:blipFill>
        <p:spPr>
          <a:xfrm>
            <a:off x="5930606" y="868892"/>
            <a:ext cx="385812" cy="263054"/>
          </a:xfrm>
          <a:prstGeom prst="rect">
            <a:avLst/>
          </a:prstGeom>
        </p:spPr>
      </p:pic>
      <p:pic>
        <p:nvPicPr>
          <p:cNvPr id="17" name="Afbeelding 16">
            <a:extLst>
              <a:ext uri="{FF2B5EF4-FFF2-40B4-BE49-F238E27FC236}">
                <a16:creationId xmlns:a16="http://schemas.microsoft.com/office/drawing/2014/main" id="{EEBCA26C-BB86-447A-8A29-26725E2510E4}"/>
              </a:ext>
            </a:extLst>
          </p:cNvPr>
          <p:cNvPicPr>
            <a:picLocks noChangeAspect="1"/>
          </p:cNvPicPr>
          <p:nvPr/>
        </p:nvPicPr>
        <p:blipFill rotWithShape="1">
          <a:blip r:embed="rId10"/>
          <a:srcRect l="17050" t="33024" r="61669" b="30375"/>
          <a:stretch/>
        </p:blipFill>
        <p:spPr>
          <a:xfrm>
            <a:off x="5930606" y="2734759"/>
            <a:ext cx="350275" cy="338696"/>
          </a:xfrm>
          <a:prstGeom prst="rect">
            <a:avLst/>
          </a:prstGeom>
        </p:spPr>
      </p:pic>
      <p:pic>
        <p:nvPicPr>
          <p:cNvPr id="18" name="Afbeelding 17">
            <a:extLst>
              <a:ext uri="{FF2B5EF4-FFF2-40B4-BE49-F238E27FC236}">
                <a16:creationId xmlns:a16="http://schemas.microsoft.com/office/drawing/2014/main" id="{8501C6E1-C974-49AF-BD85-7BA53DFABA3D}"/>
              </a:ext>
            </a:extLst>
          </p:cNvPr>
          <p:cNvPicPr>
            <a:picLocks noChangeAspect="1"/>
          </p:cNvPicPr>
          <p:nvPr/>
        </p:nvPicPr>
        <p:blipFill>
          <a:blip r:embed="rId11"/>
          <a:stretch>
            <a:fillRect/>
          </a:stretch>
        </p:blipFill>
        <p:spPr>
          <a:xfrm>
            <a:off x="6017193" y="3493299"/>
            <a:ext cx="299225" cy="290796"/>
          </a:xfrm>
          <a:prstGeom prst="rect">
            <a:avLst/>
          </a:prstGeom>
        </p:spPr>
      </p:pic>
    </p:spTree>
    <p:extLst>
      <p:ext uri="{BB962C8B-B14F-4D97-AF65-F5344CB8AC3E}">
        <p14:creationId xmlns:p14="http://schemas.microsoft.com/office/powerpoint/2010/main" val="191170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FC443A11-4909-FAD1-F276-9D456FB15691}"/>
              </a:ext>
            </a:extLst>
          </p:cNvPr>
          <p:cNvGraphicFramePr>
            <a:graphicFrameLocks noGrp="1"/>
          </p:cNvGraphicFramePr>
          <p:nvPr/>
        </p:nvGraphicFramePr>
        <p:xfrm>
          <a:off x="1093381" y="1088020"/>
          <a:ext cx="10005237" cy="5499184"/>
        </p:xfrm>
        <a:graphic>
          <a:graphicData uri="http://schemas.openxmlformats.org/drawingml/2006/table">
            <a:tbl>
              <a:tblPr firstRow="1" firstCol="1" bandRow="1"/>
              <a:tblGrid>
                <a:gridCol w="2983952">
                  <a:extLst>
                    <a:ext uri="{9D8B030D-6E8A-4147-A177-3AD203B41FA5}">
                      <a16:colId xmlns:a16="http://schemas.microsoft.com/office/drawing/2014/main" val="3741167189"/>
                    </a:ext>
                  </a:extLst>
                </a:gridCol>
                <a:gridCol w="5421086">
                  <a:extLst>
                    <a:ext uri="{9D8B030D-6E8A-4147-A177-3AD203B41FA5}">
                      <a16:colId xmlns:a16="http://schemas.microsoft.com/office/drawing/2014/main" val="1268158956"/>
                    </a:ext>
                  </a:extLst>
                </a:gridCol>
                <a:gridCol w="1600199">
                  <a:extLst>
                    <a:ext uri="{9D8B030D-6E8A-4147-A177-3AD203B41FA5}">
                      <a16:colId xmlns:a16="http://schemas.microsoft.com/office/drawing/2014/main" val="2678117044"/>
                    </a:ext>
                  </a:extLst>
                </a:gridCol>
              </a:tblGrid>
              <a:tr h="238002">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In je verslag: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Stappen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Les</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1112"/>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1. Een beschrijving van je wijk.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Geef een korte beschrijving van je wijk zodat een buitenstaander een idee heeft.</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576258"/>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bv. via Google Earth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5360"/>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3. Belangrijke ontwikkelingen in de wijk/buurt.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Doe deskresearch naar de ontwikkelingen in je wijk in de afgelopen jaren en eventuele toekomstplannen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 en 3</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379459"/>
                  </a:ext>
                </a:extLst>
              </a:tr>
              <a:tr h="846859">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4. De Wijkschouw doen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onderzoekt 5 plekken aan de hand van het Wijkschouwboekje. Vul het boekje goed in &gt; boekje hoef je niet in te leveren!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678346"/>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5. 10 foto’s van onderdelen uit de wijkschouw.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tijdens je wijkschouw van de 5 plekken die je onderzoekt, 10 foto’s. Die komen in het verslag.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517133"/>
                  </a:ext>
                </a:extLst>
              </a:tr>
              <a:tr h="846859">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6. Informatie voor in het verslag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Vul ook het verzameloverzicht in; dit komt ook in je verslag.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Voor je verslag beschrijf je de belangrijkste uitkomsten van je onderzoek per plek.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788456"/>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7. SWOT-analyse van de fysieke kenmerken van jouw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Met alle informatie over je wijkbeschrijving, de Wijkschouw en een objectieve leef-meter, maak je een SWOT-analyse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4</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587650"/>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8. Lijst van maatregelen om je wijk te verbeteren.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beschrijft een aantal ideeën waardoor je leefbaarheid van je wijk beter zou kunnen worden.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760993"/>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9. Bronvermelding.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Welke bronnen heb je gebruikt: beschrijf die ook.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468730"/>
                  </a:ext>
                </a:extLst>
              </a:tr>
            </a:tbl>
          </a:graphicData>
        </a:graphic>
      </p:graphicFrame>
      <p:sp>
        <p:nvSpPr>
          <p:cNvPr id="3" name="Tekstvak 2">
            <a:extLst>
              <a:ext uri="{FF2B5EF4-FFF2-40B4-BE49-F238E27FC236}">
                <a16:creationId xmlns:a16="http://schemas.microsoft.com/office/drawing/2014/main" id="{C40E37D6-6DE9-4AD3-5A04-2E3B2F205C8E}"/>
              </a:ext>
            </a:extLst>
          </p:cNvPr>
          <p:cNvSpPr txBox="1"/>
          <p:nvPr/>
        </p:nvSpPr>
        <p:spPr>
          <a:xfrm>
            <a:off x="1093381" y="393405"/>
            <a:ext cx="5637028" cy="584775"/>
          </a:xfrm>
          <a:prstGeom prst="rect">
            <a:avLst/>
          </a:prstGeom>
          <a:noFill/>
        </p:spPr>
        <p:txBody>
          <a:bodyPr wrap="square" rtlCol="0">
            <a:spAutoFit/>
          </a:bodyPr>
          <a:lstStyle/>
          <a:p>
            <a:r>
              <a:rPr lang="nl-NL" sz="3200" dirty="0">
                <a:solidFill>
                  <a:schemeClr val="accent6"/>
                </a:solidFill>
              </a:rPr>
              <a:t>Stappen voor LA Mijn Wijk: </a:t>
            </a:r>
          </a:p>
        </p:txBody>
      </p:sp>
    </p:spTree>
    <p:extLst>
      <p:ext uri="{BB962C8B-B14F-4D97-AF65-F5344CB8AC3E}">
        <p14:creationId xmlns:p14="http://schemas.microsoft.com/office/powerpoint/2010/main" val="408947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66004" y="2176086"/>
            <a:ext cx="1252690" cy="88827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49572" y="2821562"/>
            <a:ext cx="1252690" cy="88827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210" b="42364"/>
          <a:stretch>
            <a:fillRect/>
          </a:stretch>
        </p:blipFill>
        <p:spPr>
          <a:xfrm rot="143070">
            <a:off x="8751608" y="2112817"/>
            <a:ext cx="873125" cy="200207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210" b="42364"/>
          <a:stretch>
            <a:fillRect/>
          </a:stretch>
        </p:blipFill>
        <p:spPr>
          <a:xfrm rot="-796370" flipH="1">
            <a:off x="8020938" y="2373339"/>
            <a:ext cx="873125" cy="20020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9350" y="3904641"/>
            <a:ext cx="5158588" cy="228660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06483" y="3520833"/>
            <a:ext cx="1646897" cy="185613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29727" y="2983323"/>
            <a:ext cx="1550635" cy="163381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06218" y="4802161"/>
            <a:ext cx="2498826" cy="1799155"/>
          </a:xfrm>
          <a:prstGeom prst="rect">
            <a:avLst/>
          </a:prstGeom>
        </p:spPr>
      </p:pic>
      <p:sp>
        <p:nvSpPr>
          <p:cNvPr id="10" name="TextBox 10"/>
          <p:cNvSpPr txBox="1"/>
          <p:nvPr/>
        </p:nvSpPr>
        <p:spPr>
          <a:xfrm>
            <a:off x="190351" y="907877"/>
            <a:ext cx="4560635" cy="589905"/>
          </a:xfrm>
          <a:prstGeom prst="rect">
            <a:avLst/>
          </a:prstGeom>
        </p:spPr>
        <p:txBody>
          <a:bodyPr lIns="0" tIns="0" rIns="0" bIns="0" rtlCol="0" anchor="t">
            <a:spAutoFit/>
          </a:bodyPr>
          <a:lstStyle/>
          <a:p>
            <a:pPr>
              <a:lnSpc>
                <a:spcPts val="4620"/>
              </a:lnSpc>
              <a:spcBef>
                <a:spcPct val="0"/>
              </a:spcBef>
            </a:pPr>
            <a:r>
              <a:rPr lang="en-US" sz="3850" dirty="0">
                <a:solidFill>
                  <a:schemeClr val="accent6"/>
                </a:solidFill>
                <a:latin typeface="Rubik One"/>
              </a:rPr>
              <a:t>STEL......</a:t>
            </a:r>
          </a:p>
        </p:txBody>
      </p:sp>
      <p:sp>
        <p:nvSpPr>
          <p:cNvPr id="11" name="TextBox 11"/>
          <p:cNvSpPr txBox="1"/>
          <p:nvPr/>
        </p:nvSpPr>
        <p:spPr>
          <a:xfrm>
            <a:off x="190352" y="2280800"/>
            <a:ext cx="5584267" cy="1678536"/>
          </a:xfrm>
          <a:prstGeom prst="rect">
            <a:avLst/>
          </a:prstGeom>
        </p:spPr>
        <p:txBody>
          <a:bodyPr lIns="0" tIns="0" rIns="0" bIns="0" rtlCol="0" anchor="t">
            <a:spAutoFit/>
          </a:bodyPr>
          <a:lstStyle/>
          <a:p>
            <a:pPr>
              <a:lnSpc>
                <a:spcPts val="2608"/>
              </a:lnSpc>
            </a:pPr>
            <a:r>
              <a:rPr lang="en-US" sz="2800" dirty="0">
                <a:solidFill>
                  <a:srgbClr val="404040"/>
                </a:solidFill>
                <a:latin typeface="Rubik One"/>
              </a:rPr>
              <a:t>JE DOET ONDERZOEK NAAR DE </a:t>
            </a:r>
            <a:r>
              <a:rPr lang="en-US" sz="2800" dirty="0">
                <a:solidFill>
                  <a:srgbClr val="800080"/>
                </a:solidFill>
                <a:latin typeface="Rubik One"/>
              </a:rPr>
              <a:t>LEEFBAARHEID</a:t>
            </a:r>
            <a:r>
              <a:rPr lang="en-US" sz="2800" dirty="0">
                <a:solidFill>
                  <a:srgbClr val="404040"/>
                </a:solidFill>
                <a:latin typeface="Rubik One"/>
              </a:rPr>
              <a:t> VOOR DE GEMEENTE TILBURG OVER DE WIJK </a:t>
            </a:r>
            <a:r>
              <a:rPr lang="en-US" sz="2800" dirty="0">
                <a:solidFill>
                  <a:srgbClr val="F8ABEB"/>
                </a:solidFill>
                <a:latin typeface="Rubik One"/>
              </a:rPr>
              <a:t>BROEKHOVEN</a:t>
            </a:r>
            <a:r>
              <a:rPr lang="en-US" sz="2800" dirty="0">
                <a:solidFill>
                  <a:srgbClr val="404040"/>
                </a:solidFill>
                <a:latin typeface="Rubik One"/>
              </a:rPr>
              <a:t>, </a:t>
            </a:r>
          </a:p>
          <a:p>
            <a:pPr>
              <a:lnSpc>
                <a:spcPts val="2608"/>
              </a:lnSpc>
            </a:pPr>
            <a:r>
              <a:rPr lang="en-US" sz="2800" dirty="0">
                <a:solidFill>
                  <a:srgbClr val="404040"/>
                </a:solidFill>
                <a:latin typeface="Rubik One"/>
              </a:rPr>
              <a:t>HOE VERZAMEL JE </a:t>
            </a:r>
            <a:r>
              <a:rPr lang="en-US" sz="2800" dirty="0">
                <a:solidFill>
                  <a:srgbClr val="A359A0"/>
                </a:solidFill>
                <a:latin typeface="Rubik One"/>
              </a:rPr>
              <a:t>OBJECTIEVE </a:t>
            </a:r>
            <a:r>
              <a:rPr lang="en-US" sz="2800" dirty="0">
                <a:solidFill>
                  <a:srgbClr val="404040"/>
                </a:solidFill>
                <a:latin typeface="Rubik One"/>
              </a:rPr>
              <a:t>DATA? </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51627" y="3374375"/>
            <a:ext cx="1550635" cy="1633811"/>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641365" y="4030851"/>
            <a:ext cx="1550635" cy="1633811"/>
          </a:xfrm>
          <a:prstGeom prst="rect">
            <a:avLst/>
          </a:prstGeom>
        </p:spPr>
      </p:pic>
    </p:spTree>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C8A998-6C66-4B21-859B-7DCF7B8B4010}">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899DA138-CACB-4A75-B809-20F55FB36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BA76E5-BD30-4B73-851D-2F4966274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TotalTime>
  <Words>1595</Words>
  <Application>Microsoft Office PowerPoint</Application>
  <PresentationFormat>Breedbeeld</PresentationFormat>
  <Paragraphs>208</Paragraphs>
  <Slides>16</Slides>
  <Notes>5</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16</vt:i4>
      </vt:variant>
    </vt:vector>
  </HeadingPairs>
  <TitlesOfParts>
    <vt:vector size="24" baseType="lpstr">
      <vt:lpstr>Arial</vt:lpstr>
      <vt:lpstr>Calibri</vt:lpstr>
      <vt:lpstr>Calibri Light</vt:lpstr>
      <vt:lpstr>Now</vt:lpstr>
      <vt:lpstr>Open Sans Light</vt:lpstr>
      <vt:lpstr>Rubik One</vt:lpstr>
      <vt:lpstr>Office Theme</vt:lpstr>
      <vt:lpstr>Kantoorthema</vt:lpstr>
      <vt:lpstr>PowerPoint-presentatie</vt:lpstr>
      <vt:lpstr>Waar gaat het ook alweer over bij Stad en Wijk?!   Even puzzelen! </vt:lpstr>
      <vt:lpstr>PowerPoint-presentatie</vt:lpstr>
      <vt:lpstr>Inhoud van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Nog vragen?  </vt:lpstr>
      <vt:lpstr>Dan mag je nu doorwerken aan het 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2</cp:revision>
  <dcterms:created xsi:type="dcterms:W3CDTF">2021-08-19T08:12:50Z</dcterms:created>
  <dcterms:modified xsi:type="dcterms:W3CDTF">2023-09-17T09:27:03Z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